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57" r:id="rId2"/>
    <p:sldId id="291" r:id="rId3"/>
    <p:sldId id="292" r:id="rId4"/>
    <p:sldId id="287" r:id="rId5"/>
    <p:sldId id="263" r:id="rId6"/>
    <p:sldId id="288" r:id="rId7"/>
    <p:sldId id="289" r:id="rId8"/>
    <p:sldId id="290" r:id="rId9"/>
    <p:sldId id="270" r:id="rId10"/>
    <p:sldId id="279" r:id="rId11"/>
    <p:sldId id="280" r:id="rId12"/>
    <p:sldId id="277" r:id="rId13"/>
    <p:sldId id="278" r:id="rId14"/>
    <p:sldId id="282" r:id="rId15"/>
    <p:sldId id="269" r:id="rId16"/>
    <p:sldId id="271" r:id="rId17"/>
    <p:sldId id="272" r:id="rId18"/>
    <p:sldId id="273" r:id="rId19"/>
    <p:sldId id="274" r:id="rId20"/>
    <p:sldId id="275" r:id="rId21"/>
    <p:sldId id="276" r:id="rId22"/>
    <p:sldId id="295" r:id="rId23"/>
    <p:sldId id="281" r:id="rId24"/>
    <p:sldId id="283" r:id="rId25"/>
    <p:sldId id="284" r:id="rId26"/>
    <p:sldId id="285" r:id="rId27"/>
    <p:sldId id="28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6" autoAdjust="0"/>
    <p:restoredTop sz="94660"/>
  </p:normalViewPr>
  <p:slideViewPr>
    <p:cSldViewPr snapToGrid="0">
      <p:cViewPr varScale="1">
        <p:scale>
          <a:sx n="115" d="100"/>
          <a:sy n="115" d="100"/>
        </p:scale>
        <p:origin x="31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E9D880-E789-4CCC-83DD-34B9914B1529}" type="datetimeFigureOut">
              <a:rPr lang="en-US" smtClean="0"/>
              <a:t>4/12/2019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0EABAF-2D7A-446B-A227-211B8488DF0C}" type="slidenum">
              <a:rPr lang="en-US" smtClean="0"/>
              <a:t>‹#›</a:t>
            </a:fld>
            <a:endParaRPr lang="en-US"/>
          </a:p>
        </p:txBody>
      </p:sp>
    </p:spTree>
    <p:extLst>
      <p:ext uri="{BB962C8B-B14F-4D97-AF65-F5344CB8AC3E}">
        <p14:creationId xmlns:p14="http://schemas.microsoft.com/office/powerpoint/2010/main" val="1527622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kern="1200" dirty="0" smtClean="0">
                <a:solidFill>
                  <a:schemeClr val="tx1"/>
                </a:solidFill>
                <a:effectLst/>
                <a:latin typeface="+mn-lt"/>
                <a:ea typeface="+mn-ea"/>
                <a:cs typeface="+mn-cs"/>
              </a:rPr>
              <a:t>Process of prediction, selection, and reporting</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Data is collected in 0.1-mile sections.</a:t>
            </a:r>
          </a:p>
          <a:p>
            <a:pPr lvl="0"/>
            <a:r>
              <a:rPr lang="en-US" sz="1200" kern="1200" dirty="0" smtClean="0">
                <a:solidFill>
                  <a:schemeClr val="tx1"/>
                </a:solidFill>
                <a:effectLst/>
                <a:latin typeface="+mn-lt"/>
                <a:ea typeface="+mn-ea"/>
                <a:cs typeface="+mn-cs"/>
              </a:rPr>
              <a:t>0.1-mile sections are combined into longer project sections.</a:t>
            </a:r>
          </a:p>
          <a:p>
            <a:pPr lvl="0"/>
            <a:r>
              <a:rPr lang="en-US" sz="1200" kern="1200" dirty="0" smtClean="0">
                <a:solidFill>
                  <a:schemeClr val="tx1"/>
                </a:solidFill>
                <a:effectLst/>
                <a:latin typeface="+mn-lt"/>
                <a:ea typeface="+mn-ea"/>
                <a:cs typeface="+mn-cs"/>
              </a:rPr>
              <a:t>The overall condition of the project section is used to determine the treatment for that entire project section. (i.e. Prediction models are applied to the weighted average distress value per project section. Then, treatment is selected for each project section based on current and predicted condition.)</a:t>
            </a:r>
          </a:p>
          <a:p>
            <a:pPr lvl="0"/>
            <a:r>
              <a:rPr lang="en-US" sz="1200" kern="1200" dirty="0" smtClean="0">
                <a:solidFill>
                  <a:schemeClr val="tx1"/>
                </a:solidFill>
                <a:effectLst/>
                <a:latin typeface="+mn-lt"/>
                <a:ea typeface="+mn-ea"/>
                <a:cs typeface="+mn-cs"/>
              </a:rPr>
              <a:t>The treatment that was determined at project-level is applied for each 0.1-mile section within each project. Prediction models are then applied to each 0.1- mile section and results are reported.</a:t>
            </a:r>
          </a:p>
          <a:p>
            <a:r>
              <a:rPr lang="en-US" sz="1200" u="sng"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The condition may be a different rating for the 0.1-mile section compared to the project section (e.g. the project section rating is fair; however, one 0.1-mile section within that project is poor).</a:t>
            </a:r>
          </a:p>
          <a:p>
            <a:endParaRPr lang="en-US" dirty="0"/>
          </a:p>
        </p:txBody>
      </p:sp>
      <p:sp>
        <p:nvSpPr>
          <p:cNvPr id="4" name="Slide Number Placeholder 3"/>
          <p:cNvSpPr>
            <a:spLocks noGrp="1"/>
          </p:cNvSpPr>
          <p:nvPr>
            <p:ph type="sldNum" sz="quarter" idx="10"/>
          </p:nvPr>
        </p:nvSpPr>
        <p:spPr/>
        <p:txBody>
          <a:bodyPr/>
          <a:lstStyle/>
          <a:p>
            <a:fld id="{F90EABAF-2D7A-446B-A227-211B8488DF0C}" type="slidenum">
              <a:rPr lang="en-US" smtClean="0"/>
              <a:t>25</a:t>
            </a:fld>
            <a:endParaRPr lang="en-US" dirty="0"/>
          </a:p>
        </p:txBody>
      </p:sp>
    </p:spTree>
    <p:extLst>
      <p:ext uri="{BB962C8B-B14F-4D97-AF65-F5344CB8AC3E}">
        <p14:creationId xmlns:p14="http://schemas.microsoft.com/office/powerpoint/2010/main" val="2894965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pavement condition requirements in the Final Rule are consistent with the </a:t>
            </a:r>
            <a:r>
              <a:rPr lang="en-US" dirty="0" err="1" smtClean="0"/>
              <a:t>NPRM</a:t>
            </a:r>
            <a:r>
              <a:rPr lang="en-US" dirty="0" smtClean="0"/>
              <a:t> requirements, with one major exception—the percent cracking in AC pavements. In the </a:t>
            </a:r>
            <a:r>
              <a:rPr lang="en-US" dirty="0" err="1" smtClean="0"/>
              <a:t>NPRM</a:t>
            </a:r>
            <a:r>
              <a:rPr lang="en-US" dirty="0" smtClean="0"/>
              <a:t>, AC percent cracking was to be calculated as the percentage of the total area exhibiting longitudinal cracking (wheel path and non-wheel path), edge cracking, transverse cracking, fatigue cracking, and block cracking. In the Final Rule, the AC percent cracking was to be calculated as the percentage of the total area based on the area of the wheel paths exhibiting longitudinal cracking and fatigue cracking. As noted later in this chapter and at the request of FHWA, the percent cracking in AC pavements was calculated using both formulations in this project.  </a:t>
            </a:r>
            <a:r>
              <a:rPr lang="en-US" b="1" dirty="0" smtClean="0"/>
              <a:t>Source: https://www.fhwa.dot.gov/publications/research/infrastructure/pavements/ltpp/17089/17089.pdf </a:t>
            </a:r>
            <a:r>
              <a:rPr lang="en-US" b="0" dirty="0" smtClean="0"/>
              <a:t>Validation</a:t>
            </a:r>
            <a:r>
              <a:rPr lang="en-US" b="0" baseline="0" dirty="0" smtClean="0"/>
              <a:t> of Pavement Performance Measures Using </a:t>
            </a:r>
            <a:r>
              <a:rPr lang="en-US" b="0" baseline="0" dirty="0" err="1" smtClean="0"/>
              <a:t>LTPP</a:t>
            </a:r>
            <a:r>
              <a:rPr lang="en-US" b="0" baseline="0" dirty="0" smtClean="0"/>
              <a:t> data</a:t>
            </a:r>
            <a:endParaRPr lang="en-US" dirty="0"/>
          </a:p>
        </p:txBody>
      </p:sp>
      <p:sp>
        <p:nvSpPr>
          <p:cNvPr id="4" name="Slide Number Placeholder 3"/>
          <p:cNvSpPr>
            <a:spLocks noGrp="1"/>
          </p:cNvSpPr>
          <p:nvPr>
            <p:ph type="sldNum" sz="quarter" idx="10"/>
          </p:nvPr>
        </p:nvSpPr>
        <p:spPr/>
        <p:txBody>
          <a:bodyPr/>
          <a:lstStyle/>
          <a:p>
            <a:fld id="{F90EABAF-2D7A-446B-A227-211B8488DF0C}" type="slidenum">
              <a:rPr lang="en-US" smtClean="0"/>
              <a:t>26</a:t>
            </a:fld>
            <a:endParaRPr lang="en-US" dirty="0"/>
          </a:p>
        </p:txBody>
      </p:sp>
    </p:spTree>
    <p:extLst>
      <p:ext uri="{BB962C8B-B14F-4D97-AF65-F5344CB8AC3E}">
        <p14:creationId xmlns:p14="http://schemas.microsoft.com/office/powerpoint/2010/main" val="38806493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099817"/>
            <a:ext cx="9144000" cy="1843501"/>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4943317"/>
            <a:ext cx="4538950" cy="709771"/>
          </a:xfrm>
        </p:spPr>
        <p:txBody>
          <a:bodyPr anchor="b"/>
          <a:lstStyle>
            <a:lvl1pPr marL="0" indent="0" algn="l">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536B0135-C535-41E2-B098-8C0138B6AC27}" type="datetime4">
              <a:rPr lang="en-US" smtClean="0"/>
              <a:t>April 12, 2019</a:t>
            </a:fld>
            <a:endParaRPr lang="en-US" dirty="0"/>
          </a:p>
        </p:txBody>
      </p:sp>
      <p:sp>
        <p:nvSpPr>
          <p:cNvPr id="6" name="Slide Number Placeholder 5"/>
          <p:cNvSpPr>
            <a:spLocks noGrp="1"/>
          </p:cNvSpPr>
          <p:nvPr>
            <p:ph type="sldNum" sz="quarter" idx="12"/>
          </p:nvPr>
        </p:nvSpPr>
        <p:spPr/>
        <p:txBody>
          <a:bodyPr/>
          <a:lstStyle/>
          <a:p>
            <a:fld id="{798E3BF9-598C-48E3-9DE4-63F37DAB1436}"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411477"/>
            <a:ext cx="9902972" cy="2688341"/>
          </a:xfrm>
          <a:prstGeom prst="rect">
            <a:avLst/>
          </a:prstGeom>
        </p:spPr>
      </p:pic>
      <p:grpSp>
        <p:nvGrpSpPr>
          <p:cNvPr id="10" name="Group 9"/>
          <p:cNvGrpSpPr/>
          <p:nvPr userDrawn="1"/>
        </p:nvGrpSpPr>
        <p:grpSpPr>
          <a:xfrm>
            <a:off x="1524000" y="5315804"/>
            <a:ext cx="9144000" cy="731520"/>
            <a:chOff x="1524000" y="5117500"/>
            <a:chExt cx="9144000" cy="731520"/>
          </a:xfrm>
        </p:grpSpPr>
        <p:sp>
          <p:nvSpPr>
            <p:cNvPr id="8" name="Rectangle 7"/>
            <p:cNvSpPr/>
            <p:nvPr userDrawn="1"/>
          </p:nvSpPr>
          <p:spPr>
            <a:xfrm>
              <a:off x="1524000" y="5460401"/>
              <a:ext cx="9144000" cy="45719"/>
            </a:xfrm>
            <a:prstGeom prst="rect">
              <a:avLst/>
            </a:prstGeom>
            <a:gradFill flip="none" rotWithShape="1">
              <a:gsLst>
                <a:gs pos="0">
                  <a:schemeClr val="accent4"/>
                </a:gs>
                <a:gs pos="74000">
                  <a:schemeClr val="accent6"/>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userDrawn="1"/>
          </p:nvSpPr>
          <p:spPr>
            <a:xfrm>
              <a:off x="6062950" y="5117500"/>
              <a:ext cx="66101" cy="7315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userDrawn="1"/>
        </p:nvSpPr>
        <p:spPr>
          <a:xfrm>
            <a:off x="5299113" y="6356350"/>
            <a:ext cx="1751682"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p:cNvSpPr>
            <a:spLocks noGrp="1"/>
          </p:cNvSpPr>
          <p:nvPr>
            <p:ph type="body" sz="quarter" idx="14" hasCustomPrompt="1"/>
          </p:nvPr>
        </p:nvSpPr>
        <p:spPr>
          <a:xfrm>
            <a:off x="6223611" y="5710041"/>
            <a:ext cx="3701439" cy="470097"/>
          </a:xfrm>
        </p:spPr>
        <p:txBody>
          <a:bodyPr>
            <a:normAutofit/>
          </a:bodyPr>
          <a:lstStyle>
            <a:lvl1pPr marL="0" indent="0">
              <a:buFont typeface="Arial" panose="020B0604020202020204" pitchFamily="34" charset="0"/>
              <a:buNone/>
              <a:defRPr sz="1800"/>
            </a:lvl1pPr>
            <a:lvl5pPr>
              <a:defRPr/>
            </a:lvl5pPr>
          </a:lstStyle>
          <a:p>
            <a:pPr lvl="0"/>
            <a:r>
              <a:rPr lang="en-US" dirty="0"/>
              <a:t>Presenter Name</a:t>
            </a:r>
          </a:p>
        </p:txBody>
      </p:sp>
    </p:spTree>
    <p:extLst>
      <p:ext uri="{BB962C8B-B14F-4D97-AF65-F5344CB8AC3E}">
        <p14:creationId xmlns:p14="http://schemas.microsoft.com/office/powerpoint/2010/main" val="109348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a:lvl1pPr>
          </a:lstStyle>
          <a:p>
            <a:r>
              <a:rPr lang="en-US"/>
              <a:t>Click to edit Master title style</a:t>
            </a:r>
          </a:p>
        </p:txBody>
      </p:sp>
      <p:sp>
        <p:nvSpPr>
          <p:cNvPr id="3" name="Content Placeholder 2"/>
          <p:cNvSpPr>
            <a:spLocks noGrp="1"/>
          </p:cNvSpPr>
          <p:nvPr>
            <p:ph idx="1"/>
          </p:nvPr>
        </p:nvSpPr>
        <p:spPr>
          <a:xfrm>
            <a:off x="838200" y="2125313"/>
            <a:ext cx="10515600" cy="405165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368EF93-CD49-48B3-9321-262E651422A9}" type="datetime4">
              <a:rPr lang="en-US" smtClean="0"/>
              <a:t>April 12, 2019</a:t>
            </a:fld>
            <a:endParaRPr lang="en-US" dirty="0"/>
          </a:p>
        </p:txBody>
      </p:sp>
      <p:sp>
        <p:nvSpPr>
          <p:cNvPr id="6" name="Slide Number Placeholder 5"/>
          <p:cNvSpPr>
            <a:spLocks noGrp="1"/>
          </p:cNvSpPr>
          <p:nvPr>
            <p:ph type="sldNum" sz="quarter" idx="12"/>
          </p:nvPr>
        </p:nvSpPr>
        <p:spPr/>
        <p:txBody>
          <a:bodyPr/>
          <a:lstStyle/>
          <a:p>
            <a:fld id="{798E3BF9-598C-48E3-9DE4-63F37DAB1436}" type="slidenum">
              <a:rPr lang="en-US" smtClean="0"/>
              <a:t>‹#›</a:t>
            </a:fld>
            <a:endParaRPr lang="en-US"/>
          </a:p>
        </p:txBody>
      </p:sp>
      <p:sp>
        <p:nvSpPr>
          <p:cNvPr id="8" name="Rectangle 7"/>
          <p:cNvSpPr/>
          <p:nvPr userDrawn="1"/>
        </p:nvSpPr>
        <p:spPr>
          <a:xfrm>
            <a:off x="840954" y="1736694"/>
            <a:ext cx="10515600" cy="45719"/>
          </a:xfrm>
          <a:prstGeom prst="rect">
            <a:avLst/>
          </a:prstGeom>
          <a:gradFill flip="none" rotWithShape="1">
            <a:gsLst>
              <a:gs pos="0">
                <a:schemeClr val="accent4"/>
              </a:gs>
              <a:gs pos="74000">
                <a:schemeClr val="accent6"/>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838200" y="6310631"/>
            <a:ext cx="10515600" cy="45719"/>
          </a:xfrm>
          <a:prstGeom prst="rect">
            <a:avLst/>
          </a:prstGeom>
          <a:gradFill flip="none" rotWithShape="1">
            <a:gsLst>
              <a:gs pos="0">
                <a:schemeClr val="accent4"/>
              </a:gs>
              <a:gs pos="74000">
                <a:schemeClr val="accent6"/>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313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654874"/>
            <a:ext cx="5231100" cy="2847278"/>
          </a:xfrm>
        </p:spPr>
        <p:txBody>
          <a:bodyPr anchor="b"/>
          <a:lstStyle>
            <a:lvl1pPr algn="r">
              <a:defRPr sz="6000"/>
            </a:lvl1pPr>
          </a:lstStyle>
          <a:p>
            <a:r>
              <a:rPr lang="en-US" dirty="0"/>
              <a:t>Click to edit Master title style</a:t>
            </a:r>
          </a:p>
        </p:txBody>
      </p:sp>
      <p:sp>
        <p:nvSpPr>
          <p:cNvPr id="3" name="Text Placeholder 2"/>
          <p:cNvSpPr>
            <a:spLocks noGrp="1"/>
          </p:cNvSpPr>
          <p:nvPr>
            <p:ph type="body" idx="1"/>
          </p:nvPr>
        </p:nvSpPr>
        <p:spPr>
          <a:xfrm>
            <a:off x="6138154" y="4644327"/>
            <a:ext cx="520929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163166-8677-412E-BEF6-86F6EC63FC0C}" type="datetime4">
              <a:rPr lang="en-US" smtClean="0"/>
              <a:t>April 12, 2019</a:t>
            </a:fld>
            <a:endParaRPr lang="en-US"/>
          </a:p>
        </p:txBody>
      </p:sp>
      <p:sp>
        <p:nvSpPr>
          <p:cNvPr id="6" name="Slide Number Placeholder 5"/>
          <p:cNvSpPr>
            <a:spLocks noGrp="1"/>
          </p:cNvSpPr>
          <p:nvPr>
            <p:ph type="sldNum" sz="quarter" idx="12"/>
          </p:nvPr>
        </p:nvSpPr>
        <p:spPr/>
        <p:txBody>
          <a:bodyPr/>
          <a:lstStyle/>
          <a:p>
            <a:fld id="{798E3BF9-598C-48E3-9DE4-63F37DAB1436}" type="slidenum">
              <a:rPr lang="en-US" smtClean="0"/>
              <a:t>‹#›</a:t>
            </a:fld>
            <a:endParaRPr lang="en-US"/>
          </a:p>
        </p:txBody>
      </p:sp>
      <p:grpSp>
        <p:nvGrpSpPr>
          <p:cNvPr id="7" name="Group 6"/>
          <p:cNvGrpSpPr/>
          <p:nvPr userDrawn="1"/>
        </p:nvGrpSpPr>
        <p:grpSpPr>
          <a:xfrm>
            <a:off x="840954" y="4214115"/>
            <a:ext cx="10515600" cy="731520"/>
            <a:chOff x="840954" y="5117500"/>
            <a:chExt cx="10515600" cy="731520"/>
          </a:xfrm>
        </p:grpSpPr>
        <p:sp>
          <p:nvSpPr>
            <p:cNvPr id="8" name="Rectangle 7"/>
            <p:cNvSpPr/>
            <p:nvPr userDrawn="1"/>
          </p:nvSpPr>
          <p:spPr>
            <a:xfrm>
              <a:off x="840954" y="5460401"/>
              <a:ext cx="10515600" cy="45719"/>
            </a:xfrm>
            <a:prstGeom prst="rect">
              <a:avLst/>
            </a:prstGeom>
            <a:gradFill flip="none" rotWithShape="1">
              <a:gsLst>
                <a:gs pos="0">
                  <a:schemeClr val="accent4"/>
                </a:gs>
                <a:gs pos="74000">
                  <a:schemeClr val="accent6"/>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userDrawn="1"/>
          </p:nvSpPr>
          <p:spPr>
            <a:xfrm>
              <a:off x="6062950" y="5117500"/>
              <a:ext cx="66101" cy="7315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92512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689531-FFCD-4680-BBEE-D955C9D1472F}" type="datetime4">
              <a:rPr lang="en-US" smtClean="0"/>
              <a:t>April 12, 2019</a:t>
            </a:fld>
            <a:endParaRPr lang="en-US"/>
          </a:p>
        </p:txBody>
      </p:sp>
      <p:sp>
        <p:nvSpPr>
          <p:cNvPr id="7" name="Slide Number Placeholder 6"/>
          <p:cNvSpPr>
            <a:spLocks noGrp="1"/>
          </p:cNvSpPr>
          <p:nvPr>
            <p:ph type="sldNum" sz="quarter" idx="12"/>
          </p:nvPr>
        </p:nvSpPr>
        <p:spPr/>
        <p:txBody>
          <a:bodyPr/>
          <a:lstStyle/>
          <a:p>
            <a:fld id="{798E3BF9-598C-48E3-9DE4-63F37DAB1436}" type="slidenum">
              <a:rPr lang="en-US" smtClean="0"/>
              <a:t>‹#›</a:t>
            </a:fld>
            <a:endParaRPr lang="en-US"/>
          </a:p>
        </p:txBody>
      </p:sp>
      <p:grpSp>
        <p:nvGrpSpPr>
          <p:cNvPr id="8" name="Group 7"/>
          <p:cNvGrpSpPr/>
          <p:nvPr userDrawn="1"/>
        </p:nvGrpSpPr>
        <p:grpSpPr>
          <a:xfrm>
            <a:off x="840954" y="1393793"/>
            <a:ext cx="10515600" cy="731520"/>
            <a:chOff x="840954" y="5117500"/>
            <a:chExt cx="10515600" cy="731520"/>
          </a:xfrm>
        </p:grpSpPr>
        <p:sp>
          <p:nvSpPr>
            <p:cNvPr id="9" name="Rectangle 8"/>
            <p:cNvSpPr/>
            <p:nvPr userDrawn="1"/>
          </p:nvSpPr>
          <p:spPr>
            <a:xfrm>
              <a:off x="840954" y="5460401"/>
              <a:ext cx="10515600" cy="45719"/>
            </a:xfrm>
            <a:prstGeom prst="rect">
              <a:avLst/>
            </a:prstGeom>
            <a:gradFill flip="none" rotWithShape="1">
              <a:gsLst>
                <a:gs pos="0">
                  <a:schemeClr val="accent4"/>
                </a:gs>
                <a:gs pos="74000">
                  <a:schemeClr val="accent6"/>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p:cNvSpPr/>
            <p:nvPr userDrawn="1"/>
          </p:nvSpPr>
          <p:spPr>
            <a:xfrm>
              <a:off x="6062950" y="5117500"/>
              <a:ext cx="66101" cy="7315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userDrawn="1"/>
        </p:nvSpPr>
        <p:spPr>
          <a:xfrm>
            <a:off x="838200" y="6311900"/>
            <a:ext cx="10515600" cy="45719"/>
          </a:xfrm>
          <a:prstGeom prst="rect">
            <a:avLst/>
          </a:prstGeom>
          <a:gradFill flip="none" rotWithShape="1">
            <a:gsLst>
              <a:gs pos="0">
                <a:schemeClr val="accent4"/>
              </a:gs>
              <a:gs pos="74000">
                <a:schemeClr val="accent6"/>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0584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90687"/>
            <a:ext cx="5157787" cy="795159"/>
          </a:xfrm>
        </p:spPr>
        <p:txBody>
          <a:bodyPr anchor="b">
            <a:normAutofit/>
          </a:bodyPr>
          <a:lstStyle>
            <a:lvl1pPr marL="0" indent="0">
              <a:buNone/>
              <a:defRPr sz="32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31565"/>
            <a:ext cx="5157787" cy="365809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04683"/>
          </a:xfrm>
        </p:spPr>
        <p:txBody>
          <a:bodyPr anchor="b">
            <a:normAutofit/>
          </a:bodyPr>
          <a:lstStyle>
            <a:lvl1pPr marL="0" indent="0">
              <a:buNone/>
              <a:defRPr sz="32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31565"/>
            <a:ext cx="5183188" cy="36580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4A9FCF-EEB8-4FD1-A453-306305C9BA07}" type="datetime4">
              <a:rPr lang="en-US" smtClean="0"/>
              <a:t>April 12, 2019</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798E3BF9-598C-48E3-9DE4-63F37DAB1436}" type="slidenum">
              <a:rPr lang="en-US" smtClean="0"/>
              <a:t>‹#›</a:t>
            </a:fld>
            <a:endParaRPr lang="en-US"/>
          </a:p>
        </p:txBody>
      </p:sp>
      <p:grpSp>
        <p:nvGrpSpPr>
          <p:cNvPr id="10" name="Group 9"/>
          <p:cNvGrpSpPr/>
          <p:nvPr userDrawn="1"/>
        </p:nvGrpSpPr>
        <p:grpSpPr>
          <a:xfrm>
            <a:off x="840954" y="2142946"/>
            <a:ext cx="10515600" cy="731520"/>
            <a:chOff x="840954" y="5117500"/>
            <a:chExt cx="10515600" cy="731520"/>
          </a:xfrm>
        </p:grpSpPr>
        <p:sp>
          <p:nvSpPr>
            <p:cNvPr id="11" name="Rectangle 10"/>
            <p:cNvSpPr/>
            <p:nvPr userDrawn="1"/>
          </p:nvSpPr>
          <p:spPr>
            <a:xfrm>
              <a:off x="840954" y="5460401"/>
              <a:ext cx="10515600" cy="45719"/>
            </a:xfrm>
            <a:prstGeom prst="rect">
              <a:avLst/>
            </a:prstGeom>
            <a:gradFill flip="none" rotWithShape="1">
              <a:gsLst>
                <a:gs pos="0">
                  <a:schemeClr val="accent4"/>
                </a:gs>
                <a:gs pos="74000">
                  <a:schemeClr val="accent6"/>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p:cNvSpPr/>
            <p:nvPr userDrawn="1"/>
          </p:nvSpPr>
          <p:spPr>
            <a:xfrm>
              <a:off x="6062950" y="5117500"/>
              <a:ext cx="66101" cy="73152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userDrawn="1"/>
        </p:nvSpPr>
        <p:spPr>
          <a:xfrm>
            <a:off x="838200" y="6310630"/>
            <a:ext cx="10515600" cy="45719"/>
          </a:xfrm>
          <a:prstGeom prst="rect">
            <a:avLst/>
          </a:prstGeom>
          <a:gradFill flip="none" rotWithShape="1">
            <a:gsLst>
              <a:gs pos="0">
                <a:schemeClr val="accent4"/>
              </a:gs>
              <a:gs pos="74000">
                <a:schemeClr val="accent6"/>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5203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ABD314D-8D14-4E3D-9E57-83EB79ABC9DD}" type="datetime4">
              <a:rPr lang="en-US" smtClean="0"/>
              <a:t>April 12, 2019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798E3BF9-598C-48E3-9DE4-63F37DAB1436}" type="slidenum">
              <a:rPr lang="en-US" smtClean="0"/>
              <a:t>‹#›</a:t>
            </a:fld>
            <a:endParaRPr lang="en-US"/>
          </a:p>
        </p:txBody>
      </p:sp>
      <p:sp>
        <p:nvSpPr>
          <p:cNvPr id="7" name="Rectangle 6"/>
          <p:cNvSpPr/>
          <p:nvPr userDrawn="1"/>
        </p:nvSpPr>
        <p:spPr>
          <a:xfrm>
            <a:off x="840954" y="1736694"/>
            <a:ext cx="10515600" cy="45719"/>
          </a:xfrm>
          <a:prstGeom prst="rect">
            <a:avLst/>
          </a:prstGeom>
          <a:gradFill flip="none" rotWithShape="1">
            <a:gsLst>
              <a:gs pos="0">
                <a:schemeClr val="accent4"/>
              </a:gs>
              <a:gs pos="74000">
                <a:schemeClr val="accent6"/>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838200" y="6310631"/>
            <a:ext cx="10515600" cy="45719"/>
          </a:xfrm>
          <a:prstGeom prst="rect">
            <a:avLst/>
          </a:prstGeom>
          <a:gradFill flip="none" rotWithShape="1">
            <a:gsLst>
              <a:gs pos="0">
                <a:schemeClr val="accent4"/>
              </a:gs>
              <a:gs pos="74000">
                <a:schemeClr val="accent6"/>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3579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7F2ECF-6869-42FD-8CB0-3452DFA8871A}" type="datetime4">
              <a:rPr lang="en-US" smtClean="0"/>
              <a:t>April 12, 2019</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798E3BF9-598C-48E3-9DE4-63F37DAB1436}" type="slidenum">
              <a:rPr lang="en-US" smtClean="0"/>
              <a:t>‹#›</a:t>
            </a:fld>
            <a:endParaRPr lang="en-US"/>
          </a:p>
        </p:txBody>
      </p:sp>
      <p:sp>
        <p:nvSpPr>
          <p:cNvPr id="6" name="Rectangle 5"/>
          <p:cNvSpPr/>
          <p:nvPr userDrawn="1"/>
        </p:nvSpPr>
        <p:spPr>
          <a:xfrm>
            <a:off x="838200" y="6310631"/>
            <a:ext cx="10515600" cy="45719"/>
          </a:xfrm>
          <a:prstGeom prst="rect">
            <a:avLst/>
          </a:prstGeom>
          <a:gradFill flip="none" rotWithShape="1">
            <a:gsLst>
              <a:gs pos="0">
                <a:schemeClr val="accent4"/>
              </a:gs>
              <a:gs pos="74000">
                <a:schemeClr val="accent6"/>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1034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5"/>
                </a:solidFill>
              </a:defRPr>
            </a:lvl1pPr>
          </a:lstStyle>
          <a:p>
            <a:fld id="{4BF22323-7ABB-41B9-9C8C-D39C36BA6598}" type="datetime4">
              <a:rPr lang="en-US" smtClean="0"/>
              <a:t>April 12, 2019</a:t>
            </a:fld>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5"/>
                </a:solidFill>
              </a:defRPr>
            </a:lvl1pPr>
          </a:lstStyle>
          <a:p>
            <a:fld id="{798E3BF9-598C-48E3-9DE4-63F37DAB1436}" type="slidenum">
              <a:rPr lang="en-US" smtClean="0"/>
              <a:pPr/>
              <a:t>‹#›</a:t>
            </a:fld>
            <a:endParaRPr lang="en-US"/>
          </a:p>
        </p:txBody>
      </p:sp>
      <p:pic>
        <p:nvPicPr>
          <p:cNvPr id="7" name="Picture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422329" y="6356350"/>
            <a:ext cx="1347341" cy="365760"/>
          </a:xfrm>
          <a:prstGeom prst="rect">
            <a:avLst/>
          </a:prstGeom>
        </p:spPr>
      </p:pic>
    </p:spTree>
    <p:extLst>
      <p:ext uri="{BB962C8B-B14F-4D97-AF65-F5344CB8AC3E}">
        <p14:creationId xmlns:p14="http://schemas.microsoft.com/office/powerpoint/2010/main" val="249705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p:txStyles>
    <p:titleStyle>
      <a:lvl1pPr algn="l" defTabSz="914400" rtl="0" eaLnBrk="1" latinLnBrk="0" hangingPunct="1">
        <a:lnSpc>
          <a:spcPct val="90000"/>
        </a:lnSpc>
        <a:spcBef>
          <a:spcPct val="0"/>
        </a:spcBef>
        <a:buNone/>
        <a:defRPr sz="5400" kern="1200">
          <a:solidFill>
            <a:schemeClr val="accent5"/>
          </a:solidFill>
          <a:latin typeface="+mj-lt"/>
          <a:ea typeface="+mj-ea"/>
          <a:cs typeface="+mj-cs"/>
        </a:defRPr>
      </a:lvl1pPr>
    </p:titleStyle>
    <p:bodyStyle>
      <a:lvl1pPr marL="320040" indent="-320040" algn="l" defTabSz="914400" rtl="0" eaLnBrk="1" latinLnBrk="0" hangingPunct="1">
        <a:lnSpc>
          <a:spcPct val="125000"/>
        </a:lnSpc>
        <a:spcBef>
          <a:spcPts val="600"/>
        </a:spcBef>
        <a:spcAft>
          <a:spcPts val="500"/>
        </a:spcAft>
        <a:buFontTx/>
        <a:buBlip>
          <a:blip r:embed="rId10"/>
        </a:buBlip>
        <a:defRPr sz="2800" kern="1200">
          <a:solidFill>
            <a:schemeClr val="tx2"/>
          </a:solidFill>
          <a:latin typeface="+mn-lt"/>
          <a:ea typeface="+mn-ea"/>
          <a:cs typeface="+mn-cs"/>
        </a:defRPr>
      </a:lvl1pPr>
      <a:lvl2pPr marL="685800" indent="-320040" algn="l" defTabSz="914400" rtl="0" eaLnBrk="1" latinLnBrk="0" hangingPunct="1">
        <a:lnSpc>
          <a:spcPct val="125000"/>
        </a:lnSpc>
        <a:spcBef>
          <a:spcPts val="600"/>
        </a:spcBef>
        <a:spcAft>
          <a:spcPts val="500"/>
        </a:spcAft>
        <a:buFont typeface="Arial" panose="020B0604020202020204" pitchFamily="34" charset="0"/>
        <a:buChar char="•"/>
        <a:defRPr sz="2400" kern="1200">
          <a:solidFill>
            <a:schemeClr val="tx2"/>
          </a:solidFill>
          <a:latin typeface="+mn-lt"/>
          <a:ea typeface="+mn-ea"/>
          <a:cs typeface="+mn-cs"/>
        </a:defRPr>
      </a:lvl2pPr>
      <a:lvl3pPr marL="1143000" indent="-320040" algn="l" defTabSz="914400" rtl="0" eaLnBrk="1" latinLnBrk="0" hangingPunct="1">
        <a:lnSpc>
          <a:spcPct val="125000"/>
        </a:lnSpc>
        <a:spcBef>
          <a:spcPts val="600"/>
        </a:spcBef>
        <a:spcAft>
          <a:spcPts val="500"/>
        </a:spcAft>
        <a:buFont typeface="Arial" panose="020B0604020202020204" pitchFamily="34" charset="0"/>
        <a:buChar char="•"/>
        <a:defRPr sz="2000" kern="1200">
          <a:solidFill>
            <a:schemeClr val="tx2"/>
          </a:solidFill>
          <a:latin typeface="+mn-lt"/>
          <a:ea typeface="+mn-ea"/>
          <a:cs typeface="+mn-cs"/>
        </a:defRPr>
      </a:lvl3pPr>
      <a:lvl4pPr marL="1600200" indent="-320040" algn="l" defTabSz="914400" rtl="0" eaLnBrk="1" latinLnBrk="0" hangingPunct="1">
        <a:lnSpc>
          <a:spcPct val="125000"/>
        </a:lnSpc>
        <a:spcBef>
          <a:spcPts val="600"/>
        </a:spcBef>
        <a:spcAft>
          <a:spcPts val="500"/>
        </a:spcAft>
        <a:buFont typeface="Arial" panose="020B0604020202020204" pitchFamily="34" charset="0"/>
        <a:buChar char="•"/>
        <a:defRPr sz="1800" kern="1200">
          <a:solidFill>
            <a:schemeClr val="tx2"/>
          </a:solidFill>
          <a:latin typeface="+mn-lt"/>
          <a:ea typeface="+mn-ea"/>
          <a:cs typeface="+mn-cs"/>
        </a:defRPr>
      </a:lvl4pPr>
      <a:lvl5pPr marL="2057400" indent="-320040" algn="l" defTabSz="914400" rtl="0" eaLnBrk="1" latinLnBrk="0" hangingPunct="1">
        <a:lnSpc>
          <a:spcPct val="125000"/>
        </a:lnSpc>
        <a:spcBef>
          <a:spcPts val="600"/>
        </a:spcBef>
        <a:spcAft>
          <a:spcPts val="500"/>
        </a:spcAft>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b="1" dirty="0" smtClean="0"/>
              <a:t>Process and Findings</a:t>
            </a:r>
            <a:endParaRPr lang="en-US" b="1" dirty="0"/>
          </a:p>
        </p:txBody>
      </p:sp>
    </p:spTree>
    <p:extLst>
      <p:ext uri="{BB962C8B-B14F-4D97-AF65-F5344CB8AC3E}">
        <p14:creationId xmlns:p14="http://schemas.microsoft.com/office/powerpoint/2010/main" val="3665820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800" b="1" dirty="0" smtClean="0"/>
              <a:t>Perspectives: </a:t>
            </a:r>
            <a:r>
              <a:rPr lang="en-US" sz="4800" dirty="0" smtClean="0"/>
              <a:t>Power in Data</a:t>
            </a:r>
            <a:endParaRPr lang="en-US" sz="4800" dirty="0"/>
          </a:p>
        </p:txBody>
      </p:sp>
      <p:sp>
        <p:nvSpPr>
          <p:cNvPr id="7" name="Text Placeholder 6"/>
          <p:cNvSpPr>
            <a:spLocks noGrp="1"/>
          </p:cNvSpPr>
          <p:nvPr>
            <p:ph type="body" idx="1"/>
          </p:nvPr>
        </p:nvSpPr>
        <p:spPr/>
        <p:txBody>
          <a:bodyPr/>
          <a:lstStyle/>
          <a:p>
            <a:r>
              <a:rPr lang="en-US" dirty="0" smtClean="0"/>
              <a:t>State DOTs</a:t>
            </a:r>
            <a:endParaRPr lang="en-US" dirty="0"/>
          </a:p>
        </p:txBody>
      </p:sp>
      <p:sp>
        <p:nvSpPr>
          <p:cNvPr id="8" name="Content Placeholder 7"/>
          <p:cNvSpPr>
            <a:spLocks noGrp="1"/>
          </p:cNvSpPr>
          <p:nvPr>
            <p:ph sz="half" idx="2"/>
          </p:nvPr>
        </p:nvSpPr>
        <p:spPr/>
        <p:txBody>
          <a:bodyPr>
            <a:normAutofit/>
          </a:bodyPr>
          <a:lstStyle/>
          <a:p>
            <a:r>
              <a:rPr lang="en-US" dirty="0" smtClean="0"/>
              <a:t>Measure roadways </a:t>
            </a:r>
            <a:r>
              <a:rPr lang="en-US" dirty="0"/>
              <a:t>and bridges to assess progress</a:t>
            </a:r>
          </a:p>
          <a:p>
            <a:r>
              <a:rPr lang="en-US" dirty="0"/>
              <a:t>H</a:t>
            </a:r>
            <a:r>
              <a:rPr lang="en-US" dirty="0" smtClean="0"/>
              <a:t>ave </a:t>
            </a:r>
            <a:r>
              <a:rPr lang="en-US" dirty="0"/>
              <a:t>been collecting data for </a:t>
            </a:r>
            <a:r>
              <a:rPr lang="en-US" dirty="0" smtClean="0"/>
              <a:t>years/decades</a:t>
            </a:r>
            <a:endParaRPr lang="en-US" dirty="0"/>
          </a:p>
          <a:p>
            <a:r>
              <a:rPr lang="en-US" dirty="0" smtClean="0"/>
              <a:t>Use </a:t>
            </a:r>
            <a:r>
              <a:rPr lang="en-US" dirty="0"/>
              <a:t>data to help make investment decisions</a:t>
            </a:r>
          </a:p>
          <a:p>
            <a:endParaRPr lang="en-US" dirty="0"/>
          </a:p>
        </p:txBody>
      </p:sp>
      <p:sp>
        <p:nvSpPr>
          <p:cNvPr id="9" name="Text Placeholder 8"/>
          <p:cNvSpPr>
            <a:spLocks noGrp="1"/>
          </p:cNvSpPr>
          <p:nvPr>
            <p:ph type="body" sz="quarter" idx="3"/>
          </p:nvPr>
        </p:nvSpPr>
        <p:spPr/>
        <p:txBody>
          <a:bodyPr/>
          <a:lstStyle/>
          <a:p>
            <a:r>
              <a:rPr lang="en-US" dirty="0" smtClean="0"/>
              <a:t>Federal DOT</a:t>
            </a:r>
            <a:endParaRPr lang="en-US" dirty="0"/>
          </a:p>
        </p:txBody>
      </p:sp>
      <p:sp>
        <p:nvSpPr>
          <p:cNvPr id="10" name="Content Placeholder 9"/>
          <p:cNvSpPr>
            <a:spLocks noGrp="1"/>
          </p:cNvSpPr>
          <p:nvPr>
            <p:ph sz="quarter" idx="4"/>
          </p:nvPr>
        </p:nvSpPr>
        <p:spPr/>
        <p:txBody>
          <a:bodyPr>
            <a:normAutofit fontScale="92500" lnSpcReduction="20000"/>
          </a:bodyPr>
          <a:lstStyle/>
          <a:p>
            <a:r>
              <a:rPr lang="en-US" dirty="0" smtClean="0"/>
              <a:t>Developed </a:t>
            </a:r>
            <a:r>
              <a:rPr lang="en-US" dirty="0"/>
              <a:t>common measures to help understand the health of the national transportation </a:t>
            </a:r>
            <a:r>
              <a:rPr lang="en-US" dirty="0" smtClean="0"/>
              <a:t>system</a:t>
            </a:r>
          </a:p>
          <a:p>
            <a:r>
              <a:rPr lang="en-US" dirty="0" smtClean="0"/>
              <a:t>Developed </a:t>
            </a:r>
            <a:r>
              <a:rPr lang="en-US" dirty="0"/>
              <a:t>new measures that are different, in some ways, from how states have assessed their systems in the past</a:t>
            </a:r>
          </a:p>
          <a:p>
            <a:endParaRPr lang="en-US" dirty="0"/>
          </a:p>
        </p:txBody>
      </p:sp>
      <p:sp>
        <p:nvSpPr>
          <p:cNvPr id="5" name="Slide Number Placeholder 4"/>
          <p:cNvSpPr>
            <a:spLocks noGrp="1"/>
          </p:cNvSpPr>
          <p:nvPr>
            <p:ph type="sldNum" sz="quarter" idx="12"/>
          </p:nvPr>
        </p:nvSpPr>
        <p:spPr/>
        <p:txBody>
          <a:bodyPr/>
          <a:lstStyle/>
          <a:p>
            <a:fld id="{798E3BF9-598C-48E3-9DE4-63F37DAB1436}" type="slidenum">
              <a:rPr lang="en-US" smtClean="0"/>
              <a:t>10</a:t>
            </a:fld>
            <a:endParaRPr lang="en-US"/>
          </a:p>
        </p:txBody>
      </p:sp>
    </p:spTree>
    <p:extLst>
      <p:ext uri="{BB962C8B-B14F-4D97-AF65-F5344CB8AC3E}">
        <p14:creationId xmlns:p14="http://schemas.microsoft.com/office/powerpoint/2010/main" val="2055650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800" b="1" dirty="0" smtClean="0"/>
              <a:t>Perspectives: </a:t>
            </a:r>
            <a:r>
              <a:rPr lang="en-US" sz="4800" dirty="0" smtClean="0"/>
              <a:t>State Flexibility</a:t>
            </a:r>
            <a:endParaRPr lang="en-US" sz="4800" dirty="0"/>
          </a:p>
        </p:txBody>
      </p:sp>
      <p:sp>
        <p:nvSpPr>
          <p:cNvPr id="7" name="Text Placeholder 6"/>
          <p:cNvSpPr>
            <a:spLocks noGrp="1"/>
          </p:cNvSpPr>
          <p:nvPr>
            <p:ph type="body" idx="1"/>
          </p:nvPr>
        </p:nvSpPr>
        <p:spPr/>
        <p:txBody>
          <a:bodyPr/>
          <a:lstStyle/>
          <a:p>
            <a:r>
              <a:rPr lang="en-US" dirty="0" smtClean="0"/>
              <a:t>State DOTs</a:t>
            </a:r>
            <a:endParaRPr lang="en-US" dirty="0"/>
          </a:p>
        </p:txBody>
      </p:sp>
      <p:sp>
        <p:nvSpPr>
          <p:cNvPr id="8" name="Content Placeholder 7"/>
          <p:cNvSpPr>
            <a:spLocks noGrp="1"/>
          </p:cNvSpPr>
          <p:nvPr>
            <p:ph sz="half" idx="2"/>
          </p:nvPr>
        </p:nvSpPr>
        <p:spPr/>
        <p:txBody>
          <a:bodyPr>
            <a:normAutofit/>
          </a:bodyPr>
          <a:lstStyle/>
          <a:p>
            <a:r>
              <a:rPr lang="en-US" sz="2400" dirty="0" smtClean="0"/>
              <a:t>Have </a:t>
            </a:r>
            <a:r>
              <a:rPr lang="en-US" sz="2400" dirty="0"/>
              <a:t>different weather, geographical settings, traffic </a:t>
            </a:r>
            <a:r>
              <a:rPr lang="en-US" sz="2400" dirty="0" smtClean="0"/>
              <a:t>patterns </a:t>
            </a:r>
            <a:r>
              <a:rPr lang="en-US" sz="2400" dirty="0"/>
              <a:t>and maintenance plans that affect pavement conditions in different ways</a:t>
            </a:r>
          </a:p>
          <a:p>
            <a:r>
              <a:rPr lang="en-US" sz="2400" dirty="0" smtClean="0"/>
              <a:t>Make </a:t>
            </a:r>
            <a:r>
              <a:rPr lang="en-US" sz="2400" dirty="0"/>
              <a:t>their own funding decisions </a:t>
            </a:r>
          </a:p>
          <a:p>
            <a:endParaRPr lang="en-US" dirty="0"/>
          </a:p>
        </p:txBody>
      </p:sp>
      <p:sp>
        <p:nvSpPr>
          <p:cNvPr id="9" name="Text Placeholder 8"/>
          <p:cNvSpPr>
            <a:spLocks noGrp="1"/>
          </p:cNvSpPr>
          <p:nvPr>
            <p:ph type="body" sz="quarter" idx="3"/>
          </p:nvPr>
        </p:nvSpPr>
        <p:spPr/>
        <p:txBody>
          <a:bodyPr/>
          <a:lstStyle/>
          <a:p>
            <a:r>
              <a:rPr lang="en-US" dirty="0" smtClean="0"/>
              <a:t>Federal DOT</a:t>
            </a:r>
            <a:endParaRPr lang="en-US" dirty="0"/>
          </a:p>
        </p:txBody>
      </p:sp>
      <p:sp>
        <p:nvSpPr>
          <p:cNvPr id="10" name="Content Placeholder 9"/>
          <p:cNvSpPr>
            <a:spLocks noGrp="1"/>
          </p:cNvSpPr>
          <p:nvPr>
            <p:ph sz="quarter" idx="4"/>
          </p:nvPr>
        </p:nvSpPr>
        <p:spPr/>
        <p:txBody>
          <a:bodyPr>
            <a:normAutofit/>
          </a:bodyPr>
          <a:lstStyle/>
          <a:p>
            <a:r>
              <a:rPr lang="en-US" sz="2400" dirty="0" smtClean="0"/>
              <a:t>Seeking </a:t>
            </a:r>
            <a:r>
              <a:rPr lang="en-US" sz="2400" dirty="0"/>
              <a:t>a complete picture of the condition of the </a:t>
            </a:r>
            <a:r>
              <a:rPr lang="en-US" sz="2400" dirty="0" smtClean="0"/>
              <a:t>national system</a:t>
            </a:r>
            <a:r>
              <a:rPr lang="en-US" sz="2400" dirty="0"/>
              <a:t>, and therefore requires pavement data collected in the same way for each state</a:t>
            </a:r>
          </a:p>
          <a:p>
            <a:endParaRPr lang="en-US" dirty="0"/>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798E3BF9-598C-48E3-9DE4-63F37DAB1436}" type="slidenum">
              <a:rPr lang="en-US" smtClean="0"/>
              <a:t>11</a:t>
            </a:fld>
            <a:endParaRPr lang="en-US"/>
          </a:p>
        </p:txBody>
      </p:sp>
    </p:spTree>
    <p:extLst>
      <p:ext uri="{BB962C8B-B14F-4D97-AF65-F5344CB8AC3E}">
        <p14:creationId xmlns:p14="http://schemas.microsoft.com/office/powerpoint/2010/main" val="2782092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7905A-A94E-46AA-B619-F6FFFD37745C}"/>
              </a:ext>
            </a:extLst>
          </p:cNvPr>
          <p:cNvSpPr>
            <a:spLocks noGrp="1"/>
          </p:cNvSpPr>
          <p:nvPr>
            <p:ph type="title"/>
          </p:nvPr>
        </p:nvSpPr>
        <p:spPr/>
        <p:txBody>
          <a:bodyPr>
            <a:normAutofit/>
          </a:bodyPr>
          <a:lstStyle/>
          <a:p>
            <a:r>
              <a:rPr lang="en-US" dirty="0" smtClean="0"/>
              <a:t>Shared Goals</a:t>
            </a:r>
            <a:endParaRPr lang="en-US" dirty="0"/>
          </a:p>
        </p:txBody>
      </p:sp>
      <p:sp>
        <p:nvSpPr>
          <p:cNvPr id="3" name="Content Placeholder 2">
            <a:extLst>
              <a:ext uri="{FF2B5EF4-FFF2-40B4-BE49-F238E27FC236}">
                <a16:creationId xmlns:a16="http://schemas.microsoft.com/office/drawing/2014/main" id="{8A2C8ECC-F594-4BA6-BF11-16004D09C301}"/>
              </a:ext>
            </a:extLst>
          </p:cNvPr>
          <p:cNvSpPr>
            <a:spLocks noGrp="1"/>
          </p:cNvSpPr>
          <p:nvPr>
            <p:ph idx="1"/>
          </p:nvPr>
        </p:nvSpPr>
        <p:spPr/>
        <p:txBody>
          <a:bodyPr>
            <a:normAutofit/>
          </a:bodyPr>
          <a:lstStyle/>
          <a:p>
            <a:r>
              <a:rPr lang="en-US" dirty="0"/>
              <a:t>Transportation departments at the federal, state and local levels all share the same </a:t>
            </a:r>
            <a:r>
              <a:rPr lang="en-US" dirty="0" smtClean="0"/>
              <a:t>goals: </a:t>
            </a:r>
          </a:p>
          <a:p>
            <a:pPr lvl="1"/>
            <a:r>
              <a:rPr lang="en-US" dirty="0" smtClean="0"/>
              <a:t>Work every day to </a:t>
            </a:r>
            <a:r>
              <a:rPr lang="en-US" b="1" dirty="0">
                <a:solidFill>
                  <a:srgbClr val="0070C0"/>
                </a:solidFill>
              </a:rPr>
              <a:t>deliver</a:t>
            </a:r>
            <a:r>
              <a:rPr lang="en-US" dirty="0" smtClean="0"/>
              <a:t> an </a:t>
            </a:r>
            <a:r>
              <a:rPr lang="en-US" b="1" dirty="0">
                <a:solidFill>
                  <a:srgbClr val="0070C0"/>
                </a:solidFill>
              </a:rPr>
              <a:t>efficient</a:t>
            </a:r>
            <a:r>
              <a:rPr lang="en-US" dirty="0" smtClean="0"/>
              <a:t>, </a:t>
            </a:r>
            <a:r>
              <a:rPr lang="en-US" b="1" dirty="0">
                <a:solidFill>
                  <a:srgbClr val="0070C0"/>
                </a:solidFill>
              </a:rPr>
              <a:t>effective</a:t>
            </a:r>
            <a:r>
              <a:rPr lang="en-US" dirty="0" smtClean="0"/>
              <a:t>, and </a:t>
            </a:r>
            <a:r>
              <a:rPr lang="en-US" b="1" dirty="0">
                <a:solidFill>
                  <a:srgbClr val="0070C0"/>
                </a:solidFill>
              </a:rPr>
              <a:t>safe</a:t>
            </a:r>
            <a:r>
              <a:rPr lang="en-US" dirty="0" smtClean="0"/>
              <a:t> transportation </a:t>
            </a:r>
            <a:r>
              <a:rPr lang="en-US" b="1" dirty="0">
                <a:solidFill>
                  <a:srgbClr val="0070C0"/>
                </a:solidFill>
              </a:rPr>
              <a:t>system</a:t>
            </a:r>
            <a:r>
              <a:rPr lang="en-US" dirty="0" smtClean="0"/>
              <a:t> for the American people </a:t>
            </a:r>
          </a:p>
          <a:p>
            <a:pPr lvl="1"/>
            <a:r>
              <a:rPr lang="en-US" dirty="0" smtClean="0"/>
              <a:t>Use </a:t>
            </a:r>
            <a:r>
              <a:rPr lang="en-US" b="1" dirty="0">
                <a:solidFill>
                  <a:srgbClr val="0070C0"/>
                </a:solidFill>
              </a:rPr>
              <a:t>tax dollars </a:t>
            </a:r>
            <a:r>
              <a:rPr lang="en-US" dirty="0"/>
              <a:t>in a </a:t>
            </a:r>
            <a:r>
              <a:rPr lang="en-US" b="1" dirty="0">
                <a:solidFill>
                  <a:srgbClr val="0070C0"/>
                </a:solidFill>
              </a:rPr>
              <a:t>wise</a:t>
            </a:r>
            <a:r>
              <a:rPr lang="en-US" dirty="0"/>
              <a:t> and </a:t>
            </a:r>
            <a:r>
              <a:rPr lang="en-US" b="1" dirty="0">
                <a:solidFill>
                  <a:srgbClr val="0070C0"/>
                </a:solidFill>
              </a:rPr>
              <a:t>effective</a:t>
            </a:r>
            <a:r>
              <a:rPr lang="en-US" dirty="0"/>
              <a:t> </a:t>
            </a:r>
            <a:r>
              <a:rPr lang="en-US" dirty="0" smtClean="0"/>
              <a:t>way to deliver </a:t>
            </a:r>
            <a:r>
              <a:rPr lang="en-US" dirty="0"/>
              <a:t>a </a:t>
            </a:r>
            <a:r>
              <a:rPr lang="en-US" b="1" dirty="0">
                <a:solidFill>
                  <a:srgbClr val="0070C0"/>
                </a:solidFill>
              </a:rPr>
              <a:t>better system</a:t>
            </a:r>
          </a:p>
          <a:p>
            <a:r>
              <a:rPr lang="en-US" dirty="0"/>
              <a:t>Better data will lead to </a:t>
            </a:r>
            <a:r>
              <a:rPr lang="en-US" b="1" dirty="0">
                <a:solidFill>
                  <a:srgbClr val="0070C0"/>
                </a:solidFill>
              </a:rPr>
              <a:t>better decisions</a:t>
            </a:r>
            <a:r>
              <a:rPr lang="en-US" dirty="0"/>
              <a:t>,</a:t>
            </a:r>
            <a:r>
              <a:rPr lang="en-US" b="1" dirty="0">
                <a:solidFill>
                  <a:srgbClr val="0070C0"/>
                </a:solidFill>
              </a:rPr>
              <a:t> investments </a:t>
            </a:r>
            <a:r>
              <a:rPr lang="en-US" dirty="0"/>
              <a:t>and improve system</a:t>
            </a:r>
            <a:r>
              <a:rPr lang="en-US" b="1" dirty="0">
                <a:solidFill>
                  <a:srgbClr val="0070C0"/>
                </a:solidFill>
              </a:rPr>
              <a:t> performance</a:t>
            </a:r>
          </a:p>
          <a:p>
            <a:pPr lvl="1"/>
            <a:endParaRPr lang="en-US" dirty="0" smtClean="0"/>
          </a:p>
        </p:txBody>
      </p:sp>
      <p:sp>
        <p:nvSpPr>
          <p:cNvPr id="5" name="Slide Number Placeholder 4">
            <a:extLst>
              <a:ext uri="{FF2B5EF4-FFF2-40B4-BE49-F238E27FC236}">
                <a16:creationId xmlns:a16="http://schemas.microsoft.com/office/drawing/2014/main" id="{A0AD08A9-CBD0-4BB9-BE89-3CC539E268C6}"/>
              </a:ext>
            </a:extLst>
          </p:cNvPr>
          <p:cNvSpPr>
            <a:spLocks noGrp="1"/>
          </p:cNvSpPr>
          <p:nvPr>
            <p:ph type="sldNum" sz="quarter" idx="12"/>
          </p:nvPr>
        </p:nvSpPr>
        <p:spPr/>
        <p:txBody>
          <a:bodyPr/>
          <a:lstStyle/>
          <a:p>
            <a:fld id="{798E3BF9-598C-48E3-9DE4-63F37DAB1436}" type="slidenum">
              <a:rPr lang="en-US" smtClean="0"/>
              <a:t>12</a:t>
            </a:fld>
            <a:endParaRPr lang="en-US"/>
          </a:p>
        </p:txBody>
      </p:sp>
    </p:spTree>
    <p:extLst>
      <p:ext uri="{BB962C8B-B14F-4D97-AF65-F5344CB8AC3E}">
        <p14:creationId xmlns:p14="http://schemas.microsoft.com/office/powerpoint/2010/main" val="22993217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solidFill>
                  <a:srgbClr val="0070C0"/>
                </a:solidFill>
              </a:rPr>
              <a:t>Keep it Simple | </a:t>
            </a:r>
            <a:r>
              <a:rPr lang="en-US" dirty="0" smtClean="0"/>
              <a:t>Message points should be deceptively simple (limit conflict)</a:t>
            </a:r>
          </a:p>
          <a:p>
            <a:r>
              <a:rPr lang="en-US" b="1" dirty="0" smtClean="0">
                <a:solidFill>
                  <a:srgbClr val="0070C0"/>
                </a:solidFill>
              </a:rPr>
              <a:t>Teamwork | </a:t>
            </a:r>
            <a:r>
              <a:rPr lang="en-US" dirty="0" smtClean="0"/>
              <a:t>National and state agencies working together is what the public expects</a:t>
            </a:r>
          </a:p>
          <a:p>
            <a:r>
              <a:rPr lang="en-US" b="1" dirty="0" smtClean="0">
                <a:solidFill>
                  <a:srgbClr val="0070C0"/>
                </a:solidFill>
              </a:rPr>
              <a:t>Common-sense </a:t>
            </a:r>
            <a:r>
              <a:rPr lang="en-US" b="1" dirty="0">
                <a:solidFill>
                  <a:srgbClr val="0070C0"/>
                </a:solidFill>
              </a:rPr>
              <a:t>| </a:t>
            </a:r>
            <a:r>
              <a:rPr lang="en-US" dirty="0" smtClean="0"/>
              <a:t>The new measure should be framed as a common-sense approach</a:t>
            </a:r>
          </a:p>
          <a:p>
            <a:r>
              <a:rPr lang="en-US" b="1" dirty="0">
                <a:solidFill>
                  <a:srgbClr val="0070C0"/>
                </a:solidFill>
              </a:rPr>
              <a:t>Focus on </a:t>
            </a:r>
            <a:r>
              <a:rPr lang="en-US" b="1" dirty="0" smtClean="0">
                <a:solidFill>
                  <a:srgbClr val="0070C0"/>
                </a:solidFill>
              </a:rPr>
              <a:t>Tax-payers </a:t>
            </a:r>
            <a:r>
              <a:rPr lang="en-US" b="1" dirty="0">
                <a:solidFill>
                  <a:srgbClr val="0070C0"/>
                </a:solidFill>
              </a:rPr>
              <a:t>|</a:t>
            </a:r>
            <a:r>
              <a:rPr lang="en-US" b="1" dirty="0" smtClean="0">
                <a:solidFill>
                  <a:srgbClr val="0070C0"/>
                </a:solidFill>
              </a:rPr>
              <a:t> </a:t>
            </a:r>
            <a:r>
              <a:rPr lang="en-US" dirty="0" smtClean="0"/>
              <a:t>Making these </a:t>
            </a:r>
            <a:r>
              <a:rPr lang="en-US" dirty="0"/>
              <a:t>talking points about tax-payers rather than the nuance of policy, increase the likelihood they will be well </a:t>
            </a:r>
            <a:r>
              <a:rPr lang="en-US" dirty="0" smtClean="0"/>
              <a:t>received</a:t>
            </a:r>
          </a:p>
        </p:txBody>
      </p:sp>
      <p:sp>
        <p:nvSpPr>
          <p:cNvPr id="5" name="Slide Number Placeholder 4"/>
          <p:cNvSpPr>
            <a:spLocks noGrp="1"/>
          </p:cNvSpPr>
          <p:nvPr>
            <p:ph type="sldNum" sz="quarter" idx="12"/>
          </p:nvPr>
        </p:nvSpPr>
        <p:spPr/>
        <p:txBody>
          <a:bodyPr/>
          <a:lstStyle/>
          <a:p>
            <a:fld id="{798E3BF9-598C-48E3-9DE4-63F37DAB1436}" type="slidenum">
              <a:rPr lang="en-US" smtClean="0"/>
              <a:t>13</a:t>
            </a:fld>
            <a:endParaRPr lang="en-US"/>
          </a:p>
        </p:txBody>
      </p:sp>
    </p:spTree>
    <p:extLst>
      <p:ext uri="{BB962C8B-B14F-4D97-AF65-F5344CB8AC3E}">
        <p14:creationId xmlns:p14="http://schemas.microsoft.com/office/powerpoint/2010/main" val="26921932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solidFill>
                  <a:srgbClr val="0070C0"/>
                </a:solidFill>
              </a:rPr>
              <a:t>Deceptively Simple | </a:t>
            </a:r>
            <a:r>
              <a:rPr lang="en-US" dirty="0"/>
              <a:t>Simplicity </a:t>
            </a:r>
            <a:r>
              <a:rPr lang="en-US" dirty="0" smtClean="0"/>
              <a:t>helps limit conflict and decrease the chance of negative public perception</a:t>
            </a:r>
          </a:p>
          <a:p>
            <a:r>
              <a:rPr lang="en-US" b="1" dirty="0" smtClean="0">
                <a:solidFill>
                  <a:srgbClr val="0070C0"/>
                </a:solidFill>
              </a:rPr>
              <a:t>The public are not pavement condition or data collection experts | </a:t>
            </a:r>
            <a:r>
              <a:rPr lang="en-US" dirty="0"/>
              <a:t>General outlines of what is collected and why they are different is enough</a:t>
            </a:r>
          </a:p>
          <a:p>
            <a:r>
              <a:rPr lang="en-US" b="1" dirty="0" smtClean="0">
                <a:solidFill>
                  <a:srgbClr val="0070C0"/>
                </a:solidFill>
              </a:rPr>
              <a:t>Detailed State Specific Data | </a:t>
            </a:r>
            <a:r>
              <a:rPr lang="en-US" dirty="0"/>
              <a:t>If requested, </a:t>
            </a:r>
            <a:r>
              <a:rPr lang="en-US" dirty="0" smtClean="0"/>
              <a:t>additional state </a:t>
            </a:r>
            <a:r>
              <a:rPr lang="en-US" dirty="0"/>
              <a:t>specific details can be </a:t>
            </a:r>
            <a:r>
              <a:rPr lang="en-US" dirty="0" smtClean="0"/>
              <a:t>provided, </a:t>
            </a:r>
            <a:r>
              <a:rPr lang="en-US" dirty="0"/>
              <a:t>but </a:t>
            </a:r>
            <a:r>
              <a:rPr lang="en-US" dirty="0" smtClean="0"/>
              <a:t>those details shouldn’t </a:t>
            </a:r>
            <a:r>
              <a:rPr lang="en-US" dirty="0"/>
              <a:t>be the starting point</a:t>
            </a:r>
          </a:p>
        </p:txBody>
      </p:sp>
      <p:sp>
        <p:nvSpPr>
          <p:cNvPr id="5" name="Slide Number Placeholder 4"/>
          <p:cNvSpPr>
            <a:spLocks noGrp="1"/>
          </p:cNvSpPr>
          <p:nvPr>
            <p:ph type="sldNum" sz="quarter" idx="12"/>
          </p:nvPr>
        </p:nvSpPr>
        <p:spPr/>
        <p:txBody>
          <a:bodyPr/>
          <a:lstStyle/>
          <a:p>
            <a:fld id="{798E3BF9-598C-48E3-9DE4-63F37DAB1436}" type="slidenum">
              <a:rPr lang="en-US" smtClean="0"/>
              <a:t>14</a:t>
            </a:fld>
            <a:endParaRPr lang="en-US"/>
          </a:p>
        </p:txBody>
      </p:sp>
    </p:spTree>
    <p:extLst>
      <p:ext uri="{BB962C8B-B14F-4D97-AF65-F5344CB8AC3E}">
        <p14:creationId xmlns:p14="http://schemas.microsoft.com/office/powerpoint/2010/main" val="17944746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800" dirty="0" smtClean="0"/>
              <a:t>State DOT Specific Examples</a:t>
            </a:r>
            <a:endParaRPr lang="en-US" sz="4800" dirty="0"/>
          </a:p>
        </p:txBody>
      </p:sp>
      <p:sp>
        <p:nvSpPr>
          <p:cNvPr id="7" name="Text Placeholder 6"/>
          <p:cNvSpPr>
            <a:spLocks noGrp="1"/>
          </p:cNvSpPr>
          <p:nvPr>
            <p:ph type="body" idx="1"/>
          </p:nvPr>
        </p:nvSpPr>
        <p:spPr>
          <a:xfrm>
            <a:off x="6138153" y="4649097"/>
            <a:ext cx="5706843" cy="1500187"/>
          </a:xfrm>
        </p:spPr>
        <p:txBody>
          <a:bodyPr>
            <a:normAutofit/>
          </a:bodyPr>
          <a:lstStyle/>
          <a:p>
            <a:r>
              <a:rPr lang="en-US" sz="2250" dirty="0" smtClean="0"/>
              <a:t>Augment the earlier message points with state specific information and graphics</a:t>
            </a:r>
            <a:endParaRPr lang="en-US" sz="2250" dirty="0"/>
          </a:p>
        </p:txBody>
      </p:sp>
      <p:sp>
        <p:nvSpPr>
          <p:cNvPr id="5" name="Slide Number Placeholder 4"/>
          <p:cNvSpPr>
            <a:spLocks noGrp="1"/>
          </p:cNvSpPr>
          <p:nvPr>
            <p:ph type="sldNum" sz="quarter" idx="12"/>
          </p:nvPr>
        </p:nvSpPr>
        <p:spPr/>
        <p:txBody>
          <a:bodyPr/>
          <a:lstStyle/>
          <a:p>
            <a:fld id="{798E3BF9-598C-48E3-9DE4-63F37DAB1436}" type="slidenum">
              <a:rPr lang="en-US" smtClean="0"/>
              <a:t>15</a:t>
            </a:fld>
            <a:endParaRPr lang="en-US" dirty="0"/>
          </a:p>
        </p:txBody>
      </p:sp>
    </p:spTree>
    <p:extLst>
      <p:ext uri="{BB962C8B-B14F-4D97-AF65-F5344CB8AC3E}">
        <p14:creationId xmlns:p14="http://schemas.microsoft.com/office/powerpoint/2010/main" val="26567794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California</a:t>
            </a:r>
            <a:br>
              <a:rPr lang="en-US" sz="5400" dirty="0" smtClean="0"/>
            </a:br>
            <a:r>
              <a:rPr lang="en-US" sz="3200" i="1" dirty="0" smtClean="0"/>
              <a:t>Asset and System</a:t>
            </a:r>
            <a:endParaRPr lang="en-US" sz="3200" i="1" dirty="0"/>
          </a:p>
        </p:txBody>
      </p:sp>
      <p:pic>
        <p:nvPicPr>
          <p:cNvPr id="4" name="Picture 3"/>
          <p:cNvPicPr>
            <a:picLocks noChangeAspect="1"/>
          </p:cNvPicPr>
          <p:nvPr/>
        </p:nvPicPr>
        <p:blipFill rotWithShape="1">
          <a:blip r:embed="rId2"/>
          <a:srcRect l="3940" t="19513" r="12603" b="6578"/>
          <a:stretch/>
        </p:blipFill>
        <p:spPr>
          <a:xfrm>
            <a:off x="1599072" y="1789062"/>
            <a:ext cx="8993856" cy="4512856"/>
          </a:xfrm>
          <a:prstGeom prst="rect">
            <a:avLst/>
          </a:prstGeom>
        </p:spPr>
      </p:pic>
    </p:spTree>
    <p:extLst>
      <p:ext uri="{BB962C8B-B14F-4D97-AF65-F5344CB8AC3E}">
        <p14:creationId xmlns:p14="http://schemas.microsoft.com/office/powerpoint/2010/main" val="27467527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dirty="0" smtClean="0"/>
              <a:t>Massachusetts</a:t>
            </a:r>
            <a:r>
              <a:rPr lang="en-US" dirty="0" smtClean="0"/>
              <a:t/>
            </a:r>
            <a:br>
              <a:rPr lang="en-US" dirty="0" smtClean="0"/>
            </a:br>
            <a:r>
              <a:rPr lang="en-US" sz="3600" i="1" dirty="0" smtClean="0"/>
              <a:t>Thresholds and Distresses</a:t>
            </a:r>
            <a:endParaRPr lang="en-US" sz="3600"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4144" y="1944385"/>
            <a:ext cx="8606624" cy="3992180"/>
          </a:xfrm>
          <a:prstGeom prst="rect">
            <a:avLst/>
          </a:prstGeom>
        </p:spPr>
      </p:pic>
    </p:spTree>
    <p:extLst>
      <p:ext uri="{BB962C8B-B14F-4D97-AF65-F5344CB8AC3E}">
        <p14:creationId xmlns:p14="http://schemas.microsoft.com/office/powerpoint/2010/main" val="32612818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dirty="0" smtClean="0"/>
              <a:t>Rhode Island</a:t>
            </a:r>
            <a:r>
              <a:rPr lang="en-US" dirty="0" smtClean="0"/>
              <a:t/>
            </a:r>
            <a:br>
              <a:rPr lang="en-US" dirty="0" smtClean="0"/>
            </a:br>
            <a:r>
              <a:rPr lang="en-US" sz="3600" i="1" dirty="0" smtClean="0"/>
              <a:t>Sampling Comparison</a:t>
            </a:r>
            <a:endParaRPr lang="en-US" sz="3600" i="1" dirty="0"/>
          </a:p>
        </p:txBody>
      </p:sp>
      <p:pic>
        <p:nvPicPr>
          <p:cNvPr id="3" name="Picture 2"/>
          <p:cNvPicPr>
            <a:picLocks noChangeAspect="1"/>
          </p:cNvPicPr>
          <p:nvPr/>
        </p:nvPicPr>
        <p:blipFill>
          <a:blip r:embed="rId2"/>
          <a:stretch>
            <a:fillRect/>
          </a:stretch>
        </p:blipFill>
        <p:spPr>
          <a:xfrm>
            <a:off x="2175156" y="1772828"/>
            <a:ext cx="7841688" cy="4418304"/>
          </a:xfrm>
          <a:prstGeom prst="rect">
            <a:avLst/>
          </a:prstGeom>
        </p:spPr>
      </p:pic>
      <p:sp>
        <p:nvSpPr>
          <p:cNvPr id="5" name="TextBox 4"/>
          <p:cNvSpPr txBox="1"/>
          <p:nvPr/>
        </p:nvSpPr>
        <p:spPr>
          <a:xfrm rot="16200000">
            <a:off x="1264158" y="3354068"/>
            <a:ext cx="1229868" cy="369332"/>
          </a:xfrm>
          <a:prstGeom prst="rect">
            <a:avLst/>
          </a:prstGeom>
          <a:noFill/>
        </p:spPr>
        <p:txBody>
          <a:bodyPr wrap="square" rtlCol="0">
            <a:spAutoFit/>
          </a:bodyPr>
          <a:lstStyle/>
          <a:p>
            <a:r>
              <a:rPr lang="en-US" dirty="0" smtClean="0"/>
              <a:t>%ile</a:t>
            </a:r>
            <a:endParaRPr lang="en-US" dirty="0"/>
          </a:p>
        </p:txBody>
      </p:sp>
      <p:sp>
        <p:nvSpPr>
          <p:cNvPr id="6" name="TextBox 5"/>
          <p:cNvSpPr txBox="1"/>
          <p:nvPr/>
        </p:nvSpPr>
        <p:spPr>
          <a:xfrm>
            <a:off x="8977540" y="5741646"/>
            <a:ext cx="1229868" cy="369332"/>
          </a:xfrm>
          <a:prstGeom prst="rect">
            <a:avLst/>
          </a:prstGeom>
          <a:noFill/>
        </p:spPr>
        <p:txBody>
          <a:bodyPr wrap="square" rtlCol="0">
            <a:spAutoFit/>
          </a:bodyPr>
          <a:lstStyle/>
          <a:p>
            <a:r>
              <a:rPr lang="en-US" dirty="0" smtClean="0"/>
              <a:t>PHSI</a:t>
            </a:r>
            <a:endParaRPr lang="en-US" dirty="0"/>
          </a:p>
        </p:txBody>
      </p:sp>
      <p:sp>
        <p:nvSpPr>
          <p:cNvPr id="7" name="TextBox 6"/>
          <p:cNvSpPr txBox="1"/>
          <p:nvPr/>
        </p:nvSpPr>
        <p:spPr>
          <a:xfrm>
            <a:off x="8977540" y="3169402"/>
            <a:ext cx="1229868" cy="369332"/>
          </a:xfrm>
          <a:prstGeom prst="rect">
            <a:avLst/>
          </a:prstGeom>
          <a:noFill/>
        </p:spPr>
        <p:txBody>
          <a:bodyPr wrap="square" rtlCol="0">
            <a:spAutoFit/>
          </a:bodyPr>
          <a:lstStyle/>
          <a:p>
            <a:r>
              <a:rPr lang="en-US" dirty="0" smtClean="0"/>
              <a:t>FHWA</a:t>
            </a:r>
            <a:endParaRPr lang="en-US" dirty="0"/>
          </a:p>
        </p:txBody>
      </p:sp>
    </p:spTree>
    <p:extLst>
      <p:ext uri="{BB962C8B-B14F-4D97-AF65-F5344CB8AC3E}">
        <p14:creationId xmlns:p14="http://schemas.microsoft.com/office/powerpoint/2010/main" val="21853287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dirty="0" smtClean="0"/>
              <a:t>Michigan</a:t>
            </a:r>
            <a:r>
              <a:rPr lang="en-US" dirty="0" smtClean="0"/>
              <a:t/>
            </a:r>
            <a:br>
              <a:rPr lang="en-US" dirty="0" smtClean="0"/>
            </a:br>
            <a:r>
              <a:rPr lang="en-US" sz="3600" i="1" dirty="0" smtClean="0"/>
              <a:t>Geographic Comparison</a:t>
            </a:r>
            <a:endParaRPr lang="en-US" sz="3600" i="1" dirty="0"/>
          </a:p>
        </p:txBody>
      </p:sp>
      <p:sp>
        <p:nvSpPr>
          <p:cNvPr id="3" name="Content Placeholder 2"/>
          <p:cNvSpPr>
            <a:spLocks noGrp="1"/>
          </p:cNvSpPr>
          <p:nvPr>
            <p:ph idx="1"/>
          </p:nvPr>
        </p:nvSpPr>
        <p:spPr>
          <a:xfrm>
            <a:off x="6049108" y="1997694"/>
            <a:ext cx="5304692" cy="4051650"/>
          </a:xfrm>
          <a:gradFill>
            <a:gsLst>
              <a:gs pos="0">
                <a:schemeClr val="accent5"/>
              </a:gs>
              <a:gs pos="100000">
                <a:schemeClr val="accent5">
                  <a:lumMod val="75000"/>
                </a:schemeClr>
              </a:gs>
            </a:gsLst>
            <a:lin ang="5400000" scaled="1"/>
          </a:gradFill>
        </p:spPr>
        <p:txBody>
          <a:bodyPr lIns="274320" tIns="182880" rIns="91440" bIns="91440"/>
          <a:lstStyle/>
          <a:p>
            <a:pPr>
              <a:buClr>
                <a:schemeClr val="bg1"/>
              </a:buClr>
              <a:buSzPct val="100000"/>
              <a:buFont typeface="Arial" panose="020B0604020202020204" pitchFamily="34" charset="0"/>
              <a:buChar char="•"/>
            </a:pPr>
            <a:r>
              <a:rPr lang="en-US" dirty="0" smtClean="0">
                <a:solidFill>
                  <a:schemeClr val="bg1"/>
                </a:solidFill>
              </a:rPr>
              <a:t>RSL is the Michigan measure</a:t>
            </a:r>
          </a:p>
          <a:p>
            <a:pPr>
              <a:buClr>
                <a:schemeClr val="bg1"/>
              </a:buClr>
              <a:buSzPct val="100000"/>
              <a:buFont typeface="Arial" panose="020B0604020202020204" pitchFamily="34" charset="0"/>
              <a:buChar char="•"/>
            </a:pPr>
            <a:r>
              <a:rPr lang="en-US" dirty="0" smtClean="0">
                <a:solidFill>
                  <a:schemeClr val="bg1"/>
                </a:solidFill>
              </a:rPr>
              <a:t>PCM is the Federal measure</a:t>
            </a:r>
          </a:p>
          <a:p>
            <a:pPr>
              <a:buClr>
                <a:schemeClr val="bg1"/>
              </a:buClr>
              <a:buSzPct val="100000"/>
              <a:buFont typeface="Arial" panose="020B0604020202020204" pitchFamily="34" charset="0"/>
              <a:buChar char="•"/>
            </a:pPr>
            <a:r>
              <a:rPr lang="en-US" dirty="0" smtClean="0">
                <a:solidFill>
                  <a:schemeClr val="bg1"/>
                </a:solidFill>
              </a:rPr>
              <a:t>The segments in red are those where RSL is poor and PCM is Fair/Good</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798E3BF9-598C-48E3-9DE4-63F37DAB1436}" type="slidenum">
              <a:rPr lang="en-US" smtClean="0"/>
              <a:t>19</a:t>
            </a:fld>
            <a:endParaRPr lang="en-US" dirty="0"/>
          </a:p>
        </p:txBody>
      </p:sp>
      <p:pic>
        <p:nvPicPr>
          <p:cNvPr id="6" name="Picture 5"/>
          <p:cNvPicPr>
            <a:picLocks noChangeAspect="1"/>
          </p:cNvPicPr>
          <p:nvPr/>
        </p:nvPicPr>
        <p:blipFill rotWithShape="1">
          <a:blip r:embed="rId2"/>
          <a:srcRect l="1565" t="28146" r="2041" b="11342"/>
          <a:stretch/>
        </p:blipFill>
        <p:spPr>
          <a:xfrm>
            <a:off x="931024" y="1856377"/>
            <a:ext cx="4987637" cy="4124477"/>
          </a:xfrm>
          <a:prstGeom prst="rect">
            <a:avLst/>
          </a:prstGeom>
        </p:spPr>
      </p:pic>
    </p:spTree>
    <p:extLst>
      <p:ext uri="{BB962C8B-B14F-4D97-AF65-F5344CB8AC3E}">
        <p14:creationId xmlns:p14="http://schemas.microsoft.com/office/powerpoint/2010/main" val="3921169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800" dirty="0" smtClean="0"/>
              <a:t>The Event</a:t>
            </a:r>
            <a:endParaRPr lang="en-US" sz="4800" dirty="0"/>
          </a:p>
        </p:txBody>
      </p:sp>
      <p:sp>
        <p:nvSpPr>
          <p:cNvPr id="7" name="Text Placeholder 6"/>
          <p:cNvSpPr>
            <a:spLocks noGrp="1"/>
          </p:cNvSpPr>
          <p:nvPr>
            <p:ph type="body" idx="1"/>
          </p:nvPr>
        </p:nvSpPr>
        <p:spPr>
          <a:xfrm>
            <a:off x="6138153" y="4649097"/>
            <a:ext cx="5706843" cy="1500187"/>
          </a:xfrm>
        </p:spPr>
        <p:txBody>
          <a:bodyPr>
            <a:normAutofit/>
          </a:bodyPr>
          <a:lstStyle/>
          <a:p>
            <a:r>
              <a:rPr lang="en-US" sz="2250" dirty="0" smtClean="0"/>
              <a:t>A blend of communications, performance management, and pavement management experts from diverse states and FHWA</a:t>
            </a:r>
            <a:endParaRPr lang="en-US" sz="2250" dirty="0"/>
          </a:p>
        </p:txBody>
      </p:sp>
      <p:sp>
        <p:nvSpPr>
          <p:cNvPr id="5" name="Slide Number Placeholder 4"/>
          <p:cNvSpPr>
            <a:spLocks noGrp="1"/>
          </p:cNvSpPr>
          <p:nvPr>
            <p:ph type="sldNum" sz="quarter" idx="12"/>
          </p:nvPr>
        </p:nvSpPr>
        <p:spPr/>
        <p:txBody>
          <a:bodyPr/>
          <a:lstStyle/>
          <a:p>
            <a:fld id="{798E3BF9-598C-48E3-9DE4-63F37DAB1436}" type="slidenum">
              <a:rPr lang="en-US" smtClean="0"/>
              <a:t>2</a:t>
            </a:fld>
            <a:endParaRPr lang="en-US" dirty="0"/>
          </a:p>
        </p:txBody>
      </p:sp>
    </p:spTree>
    <p:extLst>
      <p:ext uri="{BB962C8B-B14F-4D97-AF65-F5344CB8AC3E}">
        <p14:creationId xmlns:p14="http://schemas.microsoft.com/office/powerpoint/2010/main" val="28220127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dirty="0" smtClean="0"/>
              <a:t>Minnesota</a:t>
            </a:r>
            <a:r>
              <a:rPr lang="en-US" dirty="0" smtClean="0"/>
              <a:t/>
            </a:r>
            <a:br>
              <a:rPr lang="en-US" dirty="0" smtClean="0"/>
            </a:br>
            <a:r>
              <a:rPr lang="en-US" sz="3600" i="1" dirty="0" smtClean="0"/>
              <a:t>Trend Comparison</a:t>
            </a:r>
            <a:endParaRPr lang="en-US" sz="3600" i="1" dirty="0"/>
          </a:p>
        </p:txBody>
      </p:sp>
      <p:sp>
        <p:nvSpPr>
          <p:cNvPr id="5" name="Slide Number Placeholder 4"/>
          <p:cNvSpPr>
            <a:spLocks noGrp="1"/>
          </p:cNvSpPr>
          <p:nvPr>
            <p:ph type="sldNum" sz="quarter" idx="12"/>
          </p:nvPr>
        </p:nvSpPr>
        <p:spPr/>
        <p:txBody>
          <a:bodyPr/>
          <a:lstStyle/>
          <a:p>
            <a:fld id="{798E3BF9-598C-48E3-9DE4-63F37DAB1436}" type="slidenum">
              <a:rPr lang="en-US" smtClean="0"/>
              <a:t>20</a:t>
            </a:fld>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6915" y="1944387"/>
            <a:ext cx="8974771" cy="4160992"/>
          </a:xfrm>
          <a:prstGeom prst="rect">
            <a:avLst/>
          </a:prstGeom>
        </p:spPr>
      </p:pic>
    </p:spTree>
    <p:extLst>
      <p:ext uri="{BB962C8B-B14F-4D97-AF65-F5344CB8AC3E}">
        <p14:creationId xmlns:p14="http://schemas.microsoft.com/office/powerpoint/2010/main" val="21852653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South Carolina</a:t>
            </a:r>
            <a:r>
              <a:rPr lang="en-US" dirty="0" smtClean="0"/>
              <a:t/>
            </a:r>
            <a:br>
              <a:rPr lang="en-US" dirty="0" smtClean="0"/>
            </a:br>
            <a:r>
              <a:rPr lang="en-US" sz="3200" i="1" dirty="0" smtClean="0"/>
              <a:t>Stacked Bar Comparison</a:t>
            </a:r>
            <a:endParaRPr lang="en-US" sz="3200" i="1" dirty="0"/>
          </a:p>
        </p:txBody>
      </p:sp>
      <p:pic>
        <p:nvPicPr>
          <p:cNvPr id="4" name="Picture 3"/>
          <p:cNvPicPr>
            <a:picLocks noChangeAspect="1"/>
          </p:cNvPicPr>
          <p:nvPr/>
        </p:nvPicPr>
        <p:blipFill>
          <a:blip r:embed="rId2"/>
          <a:stretch>
            <a:fillRect/>
          </a:stretch>
        </p:blipFill>
        <p:spPr>
          <a:xfrm>
            <a:off x="1623767" y="1795993"/>
            <a:ext cx="8944465" cy="4428663"/>
          </a:xfrm>
          <a:prstGeom prst="rect">
            <a:avLst/>
          </a:prstGeom>
        </p:spPr>
      </p:pic>
    </p:spTree>
    <p:extLst>
      <p:ext uri="{BB962C8B-B14F-4D97-AF65-F5344CB8AC3E}">
        <p14:creationId xmlns:p14="http://schemas.microsoft.com/office/powerpoint/2010/main" val="41782161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b="1" dirty="0" smtClean="0"/>
              <a:t>Process and Findings</a:t>
            </a:r>
            <a:endParaRPr lang="en-US" b="1" dirty="0"/>
          </a:p>
        </p:txBody>
      </p:sp>
    </p:spTree>
    <p:extLst>
      <p:ext uri="{BB962C8B-B14F-4D97-AF65-F5344CB8AC3E}">
        <p14:creationId xmlns:p14="http://schemas.microsoft.com/office/powerpoint/2010/main" val="7383546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800" dirty="0" smtClean="0"/>
              <a:t>Additional State DOT Specific Data Examples</a:t>
            </a:r>
            <a:endParaRPr lang="en-US" sz="4800" dirty="0"/>
          </a:p>
        </p:txBody>
      </p:sp>
      <p:sp>
        <p:nvSpPr>
          <p:cNvPr id="7" name="Text Placeholder 6"/>
          <p:cNvSpPr>
            <a:spLocks noGrp="1"/>
          </p:cNvSpPr>
          <p:nvPr>
            <p:ph type="body" idx="1"/>
          </p:nvPr>
        </p:nvSpPr>
        <p:spPr>
          <a:xfrm>
            <a:off x="6138153" y="4649097"/>
            <a:ext cx="5706843" cy="1500187"/>
          </a:xfrm>
        </p:spPr>
        <p:txBody>
          <a:bodyPr>
            <a:normAutofit/>
          </a:bodyPr>
          <a:lstStyle/>
          <a:p>
            <a:r>
              <a:rPr lang="en-US" sz="2250" dirty="0" smtClean="0"/>
              <a:t>Can be incorporated to illustrate the differences</a:t>
            </a:r>
            <a:endParaRPr lang="en-US" sz="2250" dirty="0"/>
          </a:p>
        </p:txBody>
      </p:sp>
      <p:sp>
        <p:nvSpPr>
          <p:cNvPr id="5" name="Slide Number Placeholder 4"/>
          <p:cNvSpPr>
            <a:spLocks noGrp="1"/>
          </p:cNvSpPr>
          <p:nvPr>
            <p:ph type="sldNum" sz="quarter" idx="12"/>
          </p:nvPr>
        </p:nvSpPr>
        <p:spPr/>
        <p:txBody>
          <a:bodyPr/>
          <a:lstStyle/>
          <a:p>
            <a:fld id="{798E3BF9-598C-48E3-9DE4-63F37DAB1436}" type="slidenum">
              <a:rPr lang="en-US" smtClean="0"/>
              <a:t>23</a:t>
            </a:fld>
            <a:endParaRPr lang="en-US" dirty="0"/>
          </a:p>
        </p:txBody>
      </p:sp>
    </p:spTree>
    <p:extLst>
      <p:ext uri="{BB962C8B-B14F-4D97-AF65-F5344CB8AC3E}">
        <p14:creationId xmlns:p14="http://schemas.microsoft.com/office/powerpoint/2010/main" val="39435541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Washington</a:t>
            </a:r>
            <a:r>
              <a:rPr lang="en-US" dirty="0" smtClean="0"/>
              <a:t/>
            </a:r>
            <a:br>
              <a:rPr lang="en-US" dirty="0" smtClean="0"/>
            </a:br>
            <a:r>
              <a:rPr lang="en-US" sz="3200" i="1" dirty="0" smtClean="0"/>
              <a:t>Frequency and Coverage </a:t>
            </a:r>
            <a:endParaRPr lang="en-US" sz="4000" i="1" dirty="0"/>
          </a:p>
        </p:txBody>
      </p:sp>
      <p:pic>
        <p:nvPicPr>
          <p:cNvPr id="4" name="Picture 3"/>
          <p:cNvPicPr>
            <a:picLocks noChangeAspect="1"/>
          </p:cNvPicPr>
          <p:nvPr/>
        </p:nvPicPr>
        <p:blipFill rotWithShape="1">
          <a:blip r:embed="rId2"/>
          <a:srcRect b="51771"/>
          <a:stretch/>
        </p:blipFill>
        <p:spPr>
          <a:xfrm>
            <a:off x="598932" y="1893373"/>
            <a:ext cx="5427454" cy="3492854"/>
          </a:xfrm>
          <a:prstGeom prst="rect">
            <a:avLst/>
          </a:prstGeom>
        </p:spPr>
      </p:pic>
      <p:pic>
        <p:nvPicPr>
          <p:cNvPr id="5" name="Picture 4"/>
          <p:cNvPicPr>
            <a:picLocks noChangeAspect="1"/>
          </p:cNvPicPr>
          <p:nvPr/>
        </p:nvPicPr>
        <p:blipFill rotWithShape="1">
          <a:blip r:embed="rId2"/>
          <a:srcRect t="48670"/>
          <a:stretch/>
        </p:blipFill>
        <p:spPr>
          <a:xfrm>
            <a:off x="6229622" y="1781076"/>
            <a:ext cx="5427454" cy="3717447"/>
          </a:xfrm>
          <a:prstGeom prst="rect">
            <a:avLst/>
          </a:prstGeom>
        </p:spPr>
      </p:pic>
    </p:spTree>
    <p:extLst>
      <p:ext uri="{BB962C8B-B14F-4D97-AF65-F5344CB8AC3E}">
        <p14:creationId xmlns:p14="http://schemas.microsoft.com/office/powerpoint/2010/main" val="39398694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dirty="0" smtClean="0"/>
              <a:t>Arizona</a:t>
            </a:r>
            <a:r>
              <a:rPr lang="en-US" dirty="0" smtClean="0"/>
              <a:t/>
            </a:r>
            <a:br>
              <a:rPr lang="en-US" dirty="0" smtClean="0"/>
            </a:br>
            <a:r>
              <a:rPr lang="en-US" sz="3600" i="1" dirty="0" smtClean="0"/>
              <a:t>Segments</a:t>
            </a:r>
            <a:endParaRPr lang="en-US" sz="3600" i="1" dirty="0"/>
          </a:p>
        </p:txBody>
      </p:sp>
      <p:sp>
        <p:nvSpPr>
          <p:cNvPr id="5" name="Slide Number Placeholder 4"/>
          <p:cNvSpPr>
            <a:spLocks noGrp="1"/>
          </p:cNvSpPr>
          <p:nvPr>
            <p:ph type="sldNum" sz="quarter" idx="12"/>
          </p:nvPr>
        </p:nvSpPr>
        <p:spPr/>
        <p:txBody>
          <a:bodyPr/>
          <a:lstStyle/>
          <a:p>
            <a:fld id="{798E3BF9-598C-48E3-9DE4-63F37DAB1436}" type="slidenum">
              <a:rPr lang="en-US" smtClean="0"/>
              <a:t>25</a:t>
            </a:fld>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446" y="1888115"/>
            <a:ext cx="8835690" cy="4098432"/>
          </a:xfrm>
          <a:prstGeom prst="rect">
            <a:avLst/>
          </a:prstGeom>
        </p:spPr>
      </p:pic>
    </p:spTree>
    <p:extLst>
      <p:ext uri="{BB962C8B-B14F-4D97-AF65-F5344CB8AC3E}">
        <p14:creationId xmlns:p14="http://schemas.microsoft.com/office/powerpoint/2010/main" val="27924157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Kansas</a:t>
            </a:r>
            <a:r>
              <a:rPr lang="en-US" dirty="0" smtClean="0"/>
              <a:t/>
            </a:r>
            <a:br>
              <a:rPr lang="en-US" dirty="0" smtClean="0"/>
            </a:br>
            <a:r>
              <a:rPr lang="en-US" sz="3200" i="1" dirty="0" smtClean="0"/>
              <a:t>Crack Severity</a:t>
            </a:r>
            <a:endParaRPr lang="en-US" sz="3200" i="1" dirty="0"/>
          </a:p>
        </p:txBody>
      </p:sp>
      <p:sp>
        <p:nvSpPr>
          <p:cNvPr id="5" name="Slide Number Placeholder 4"/>
          <p:cNvSpPr>
            <a:spLocks noGrp="1"/>
          </p:cNvSpPr>
          <p:nvPr>
            <p:ph type="sldNum" sz="quarter" idx="12"/>
          </p:nvPr>
        </p:nvSpPr>
        <p:spPr/>
        <p:txBody>
          <a:bodyPr/>
          <a:lstStyle/>
          <a:p>
            <a:fld id="{798E3BF9-598C-48E3-9DE4-63F37DAB1436}" type="slidenum">
              <a:rPr lang="en-US" smtClean="0"/>
              <a:t>26</a:t>
            </a:fld>
            <a:endParaRPr lang="en-US" dirty="0"/>
          </a:p>
        </p:txBody>
      </p:sp>
      <p:pic>
        <p:nvPicPr>
          <p:cNvPr id="7" name="Picture 6"/>
          <p:cNvPicPr>
            <a:picLocks noChangeAspect="1"/>
          </p:cNvPicPr>
          <p:nvPr/>
        </p:nvPicPr>
        <p:blipFill rotWithShape="1">
          <a:blip r:embed="rId3"/>
          <a:srcRect t="20945"/>
          <a:stretch/>
        </p:blipFill>
        <p:spPr>
          <a:xfrm>
            <a:off x="1134917" y="1808462"/>
            <a:ext cx="10016573" cy="4472265"/>
          </a:xfrm>
          <a:prstGeom prst="rect">
            <a:avLst/>
          </a:prstGeom>
        </p:spPr>
      </p:pic>
    </p:spTree>
    <p:extLst>
      <p:ext uri="{BB962C8B-B14F-4D97-AF65-F5344CB8AC3E}">
        <p14:creationId xmlns:p14="http://schemas.microsoft.com/office/powerpoint/2010/main" val="10307656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dirty="0" smtClean="0"/>
              <a:t>California</a:t>
            </a:r>
            <a:r>
              <a:rPr lang="en-US" dirty="0" smtClean="0"/>
              <a:t/>
            </a:r>
            <a:br>
              <a:rPr lang="en-US" dirty="0" smtClean="0"/>
            </a:br>
            <a:r>
              <a:rPr lang="en-US" sz="3600" i="1" dirty="0" smtClean="0"/>
              <a:t>International Roughness Index (IRI) on 45 MPH Roads</a:t>
            </a:r>
            <a:endParaRPr lang="en-US" sz="3600" i="1" dirty="0"/>
          </a:p>
        </p:txBody>
      </p:sp>
      <p:sp>
        <p:nvSpPr>
          <p:cNvPr id="5" name="Slide Number Placeholder 4"/>
          <p:cNvSpPr>
            <a:spLocks noGrp="1"/>
          </p:cNvSpPr>
          <p:nvPr>
            <p:ph type="sldNum" sz="quarter" idx="12"/>
          </p:nvPr>
        </p:nvSpPr>
        <p:spPr/>
        <p:txBody>
          <a:bodyPr/>
          <a:lstStyle/>
          <a:p>
            <a:fld id="{798E3BF9-598C-48E3-9DE4-63F37DAB1436}" type="slidenum">
              <a:rPr lang="en-US" smtClean="0"/>
              <a:t>27</a:t>
            </a:fld>
            <a:endParaRPr lang="en-US" dirty="0"/>
          </a:p>
        </p:txBody>
      </p:sp>
      <p:pic>
        <p:nvPicPr>
          <p:cNvPr id="7" name="Picture 1" descr="image001"/>
          <p:cNvPicPr>
            <a:picLocks noChangeAspect="1" noChangeArrowheads="1"/>
          </p:cNvPicPr>
          <p:nvPr/>
        </p:nvPicPr>
        <p:blipFill rotWithShape="1">
          <a:blip r:embed="rId2">
            <a:extLst>
              <a:ext uri="{28A0092B-C50C-407E-A947-70E740481C1C}">
                <a14:useLocalDpi xmlns:a14="http://schemas.microsoft.com/office/drawing/2010/main" val="0"/>
              </a:ext>
            </a:extLst>
          </a:blip>
          <a:srcRect l="33367" t="37318" r="7226" b="13689"/>
          <a:stretch/>
        </p:blipFill>
        <p:spPr bwMode="auto">
          <a:xfrm>
            <a:off x="5140808" y="2588456"/>
            <a:ext cx="5677247" cy="3528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descr="image001"/>
          <p:cNvPicPr>
            <a:picLocks noChangeAspect="1" noChangeArrowheads="1"/>
          </p:cNvPicPr>
          <p:nvPr/>
        </p:nvPicPr>
        <p:blipFill rotWithShape="1">
          <a:blip r:embed="rId2">
            <a:extLst>
              <a:ext uri="{28A0092B-C50C-407E-A947-70E740481C1C}">
                <a14:useLocalDpi xmlns:a14="http://schemas.microsoft.com/office/drawing/2010/main" val="0"/>
              </a:ext>
            </a:extLst>
          </a:blip>
          <a:srcRect l="6905" t="42110" r="67696" b="20177"/>
          <a:stretch/>
        </p:blipFill>
        <p:spPr bwMode="auto">
          <a:xfrm>
            <a:off x="1722989" y="2763508"/>
            <a:ext cx="2882073" cy="322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838200" y="1812502"/>
            <a:ext cx="10515601" cy="897769"/>
            <a:chOff x="838200" y="1812502"/>
            <a:chExt cx="10515601" cy="897769"/>
          </a:xfrm>
        </p:grpSpPr>
        <p:pic>
          <p:nvPicPr>
            <p:cNvPr id="1026" name="Picture 1" descr="image001"/>
            <p:cNvPicPr>
              <a:picLocks noChangeAspect="1" noChangeArrowheads="1"/>
            </p:cNvPicPr>
            <p:nvPr/>
          </p:nvPicPr>
          <p:blipFill rotWithShape="1">
            <a:blip r:embed="rId2">
              <a:extLst>
                <a:ext uri="{28A0092B-C50C-407E-A947-70E740481C1C}">
                  <a14:useLocalDpi xmlns:a14="http://schemas.microsoft.com/office/drawing/2010/main" val="0"/>
                </a:ext>
              </a:extLst>
            </a:blip>
            <a:srcRect l="2766" t="27896" r="2508" b="62828"/>
            <a:stretch/>
          </p:blipFill>
          <p:spPr bwMode="auto">
            <a:xfrm>
              <a:off x="838200" y="1812502"/>
              <a:ext cx="10515601" cy="77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350498" y="2539219"/>
              <a:ext cx="9460524" cy="171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712534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7905A-A94E-46AA-B619-F6FFFD37745C}"/>
              </a:ext>
            </a:extLst>
          </p:cNvPr>
          <p:cNvSpPr>
            <a:spLocks noGrp="1"/>
          </p:cNvSpPr>
          <p:nvPr>
            <p:ph type="title"/>
          </p:nvPr>
        </p:nvSpPr>
        <p:spPr/>
        <p:txBody>
          <a:bodyPr>
            <a:normAutofit fontScale="90000"/>
          </a:bodyPr>
          <a:lstStyle/>
          <a:p>
            <a:r>
              <a:rPr lang="en-US" dirty="0" smtClean="0"/>
              <a:t>NCHRP 20-24 Task 124 Performance Management Reporting Peer Exchange</a:t>
            </a:r>
            <a:endParaRPr lang="en-US" dirty="0"/>
          </a:p>
        </p:txBody>
      </p:sp>
      <p:sp>
        <p:nvSpPr>
          <p:cNvPr id="3" name="Content Placeholder 2">
            <a:extLst>
              <a:ext uri="{FF2B5EF4-FFF2-40B4-BE49-F238E27FC236}">
                <a16:creationId xmlns:a16="http://schemas.microsoft.com/office/drawing/2014/main" id="{8A2C8ECC-F594-4BA6-BF11-16004D09C301}"/>
              </a:ext>
            </a:extLst>
          </p:cNvPr>
          <p:cNvSpPr>
            <a:spLocks noGrp="1"/>
          </p:cNvSpPr>
          <p:nvPr>
            <p:ph idx="1"/>
          </p:nvPr>
        </p:nvSpPr>
        <p:spPr/>
        <p:txBody>
          <a:bodyPr numCol="2">
            <a:normAutofit fontScale="47500" lnSpcReduction="20000"/>
          </a:bodyPr>
          <a:lstStyle/>
          <a:p>
            <a:pPr lvl="0"/>
            <a:r>
              <a:rPr lang="en-US" dirty="0" smtClean="0"/>
              <a:t>Meadow Bailey, </a:t>
            </a:r>
            <a:r>
              <a:rPr lang="en-US" dirty="0"/>
              <a:t>Alaska Department of Transportation &amp; Public Utilities</a:t>
            </a:r>
          </a:p>
          <a:p>
            <a:pPr lvl="0"/>
            <a:r>
              <a:rPr lang="en-US" dirty="0"/>
              <a:t>Jessie Jones, Arkansas Department of Transportation</a:t>
            </a:r>
          </a:p>
          <a:p>
            <a:pPr lvl="0"/>
            <a:r>
              <a:rPr lang="en-US" dirty="0"/>
              <a:t>William Johnson, Colorado Department of Transportation</a:t>
            </a:r>
          </a:p>
          <a:p>
            <a:pPr lvl="0"/>
            <a:r>
              <a:rPr lang="en-US" dirty="0"/>
              <a:t>Michael Cohen, Connecticut Department of Transportation</a:t>
            </a:r>
          </a:p>
          <a:p>
            <a:pPr lvl="0"/>
            <a:r>
              <a:rPr lang="en-US" dirty="0"/>
              <a:t>Edward Carpenter, District Department of Transportation</a:t>
            </a:r>
          </a:p>
          <a:p>
            <a:pPr lvl="0"/>
            <a:r>
              <a:rPr lang="en-US" dirty="0"/>
              <a:t>Ting Ma, District Department of Transportation</a:t>
            </a:r>
          </a:p>
          <a:p>
            <a:pPr lvl="0"/>
            <a:r>
              <a:rPr lang="en-US" dirty="0"/>
              <a:t>Susanna </a:t>
            </a:r>
            <a:r>
              <a:rPr lang="en-US" dirty="0" err="1"/>
              <a:t>Reck</a:t>
            </a:r>
            <a:r>
              <a:rPr lang="en-US" dirty="0"/>
              <a:t>, Federal Highway Administration </a:t>
            </a:r>
          </a:p>
          <a:p>
            <a:pPr lvl="0"/>
            <a:r>
              <a:rPr lang="en-US" dirty="0"/>
              <a:t>Melanie Rigney, Federal Highway Administration</a:t>
            </a:r>
          </a:p>
          <a:p>
            <a:pPr lvl="0"/>
            <a:r>
              <a:rPr lang="en-US" dirty="0"/>
              <a:t>LaToya Johnson, Federal Highway Administration</a:t>
            </a:r>
          </a:p>
          <a:p>
            <a:pPr lvl="0"/>
            <a:r>
              <a:rPr lang="en-US" dirty="0"/>
              <a:t>Chapman Munn, Idaho Department of Transportation</a:t>
            </a:r>
          </a:p>
          <a:p>
            <a:pPr lvl="0"/>
            <a:r>
              <a:rPr lang="en-US" dirty="0"/>
              <a:t>William Morgan, Illinois Department of Transportation</a:t>
            </a:r>
          </a:p>
          <a:p>
            <a:pPr lvl="0"/>
            <a:r>
              <a:rPr lang="en-US" dirty="0"/>
              <a:t>John Selmer, Iowa Department of Transportation</a:t>
            </a:r>
          </a:p>
          <a:p>
            <a:pPr lvl="0"/>
            <a:r>
              <a:rPr lang="en-US" dirty="0"/>
              <a:t>Valerie Burnette Edgar, Maryland Department of Transportation</a:t>
            </a:r>
          </a:p>
          <a:p>
            <a:pPr lvl="0"/>
            <a:r>
              <a:rPr lang="en-US" dirty="0"/>
              <a:t>Craig Newell, Michigan Department of Transportation</a:t>
            </a:r>
          </a:p>
          <a:p>
            <a:pPr lvl="0"/>
            <a:r>
              <a:rPr lang="en-US" dirty="0"/>
              <a:t>Deanna Belden, Minnesota Department of Transportation</a:t>
            </a:r>
          </a:p>
          <a:p>
            <a:pPr lvl="0"/>
            <a:r>
              <a:rPr lang="en-US" dirty="0"/>
              <a:t>Tamara Haas, New Mexico Department of Transportation</a:t>
            </a:r>
          </a:p>
          <a:p>
            <a:pPr lvl="0"/>
            <a:r>
              <a:rPr lang="en-US" dirty="0"/>
              <a:t>Larissa Newton, Pennsylvania Department of Transportation</a:t>
            </a:r>
          </a:p>
          <a:p>
            <a:pPr lvl="0"/>
            <a:r>
              <a:rPr lang="en-US" dirty="0"/>
              <a:t>Chad Rawls, South Carolina Department of Transportation</a:t>
            </a:r>
          </a:p>
          <a:p>
            <a:pPr lvl="0"/>
            <a:r>
              <a:rPr lang="en-US" dirty="0"/>
              <a:t>BJ Doughty, Tennessee Department of Transportation</a:t>
            </a:r>
          </a:p>
          <a:p>
            <a:pPr lvl="0"/>
            <a:r>
              <a:rPr lang="en-US" dirty="0"/>
              <a:t>Monte Aldridge, Utah Department of Transportation</a:t>
            </a:r>
          </a:p>
          <a:p>
            <a:pPr lvl="0"/>
            <a:r>
              <a:rPr lang="en-US" dirty="0"/>
              <a:t>Jay Styles, Virginia Department of </a:t>
            </a:r>
            <a:r>
              <a:rPr lang="en-US" dirty="0" smtClean="0"/>
              <a:t>Transportation</a:t>
            </a:r>
            <a:endParaRPr lang="en-US" dirty="0"/>
          </a:p>
        </p:txBody>
      </p:sp>
      <p:sp>
        <p:nvSpPr>
          <p:cNvPr id="4" name="Date Placeholder 3">
            <a:extLst>
              <a:ext uri="{FF2B5EF4-FFF2-40B4-BE49-F238E27FC236}">
                <a16:creationId xmlns:a16="http://schemas.microsoft.com/office/drawing/2014/main" id="{DFF7C26B-7085-41B9-B80B-9D3CEF49E826}"/>
              </a:ext>
            </a:extLst>
          </p:cNvPr>
          <p:cNvSpPr>
            <a:spLocks noGrp="1"/>
          </p:cNvSpPr>
          <p:nvPr>
            <p:ph type="dt" sz="half" idx="10"/>
          </p:nvPr>
        </p:nvSpPr>
        <p:spPr/>
        <p:txBody>
          <a:bodyPr/>
          <a:lstStyle/>
          <a:p>
            <a:fld id="{D368EF93-CD49-48B3-9321-262E651422A9}" type="datetime4">
              <a:rPr lang="en-US" smtClean="0"/>
              <a:t>April 12, 2019</a:t>
            </a:fld>
            <a:endParaRPr lang="en-US" dirty="0"/>
          </a:p>
        </p:txBody>
      </p:sp>
      <p:sp>
        <p:nvSpPr>
          <p:cNvPr id="5" name="Slide Number Placeholder 4">
            <a:extLst>
              <a:ext uri="{FF2B5EF4-FFF2-40B4-BE49-F238E27FC236}">
                <a16:creationId xmlns:a16="http://schemas.microsoft.com/office/drawing/2014/main" id="{A0AD08A9-CBD0-4BB9-BE89-3CC539E268C6}"/>
              </a:ext>
            </a:extLst>
          </p:cNvPr>
          <p:cNvSpPr>
            <a:spLocks noGrp="1"/>
          </p:cNvSpPr>
          <p:nvPr>
            <p:ph type="sldNum" sz="quarter" idx="12"/>
          </p:nvPr>
        </p:nvSpPr>
        <p:spPr/>
        <p:txBody>
          <a:bodyPr/>
          <a:lstStyle/>
          <a:p>
            <a:fld id="{798E3BF9-598C-48E3-9DE4-63F37DAB1436}" type="slidenum">
              <a:rPr lang="en-US" smtClean="0"/>
              <a:t>3</a:t>
            </a:fld>
            <a:endParaRPr lang="en-US"/>
          </a:p>
        </p:txBody>
      </p:sp>
    </p:spTree>
    <p:extLst>
      <p:ext uri="{BB962C8B-B14F-4D97-AF65-F5344CB8AC3E}">
        <p14:creationId xmlns:p14="http://schemas.microsoft.com/office/powerpoint/2010/main" val="9121773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800" dirty="0" smtClean="0"/>
              <a:t>The Challenge</a:t>
            </a:r>
            <a:endParaRPr lang="en-US" sz="4800" dirty="0"/>
          </a:p>
        </p:txBody>
      </p:sp>
      <p:sp>
        <p:nvSpPr>
          <p:cNvPr id="7" name="Text Placeholder 6"/>
          <p:cNvSpPr>
            <a:spLocks noGrp="1"/>
          </p:cNvSpPr>
          <p:nvPr>
            <p:ph type="body" idx="1"/>
          </p:nvPr>
        </p:nvSpPr>
        <p:spPr>
          <a:xfrm>
            <a:off x="6138153" y="4649097"/>
            <a:ext cx="5706843" cy="1500187"/>
          </a:xfrm>
        </p:spPr>
        <p:txBody>
          <a:bodyPr>
            <a:normAutofit/>
          </a:bodyPr>
          <a:lstStyle/>
          <a:p>
            <a:endParaRPr lang="en-US" sz="2250" dirty="0"/>
          </a:p>
        </p:txBody>
      </p:sp>
      <p:sp>
        <p:nvSpPr>
          <p:cNvPr id="5" name="Slide Number Placeholder 4"/>
          <p:cNvSpPr>
            <a:spLocks noGrp="1"/>
          </p:cNvSpPr>
          <p:nvPr>
            <p:ph type="sldNum" sz="quarter" idx="12"/>
          </p:nvPr>
        </p:nvSpPr>
        <p:spPr/>
        <p:txBody>
          <a:bodyPr/>
          <a:lstStyle/>
          <a:p>
            <a:fld id="{798E3BF9-598C-48E3-9DE4-63F37DAB1436}" type="slidenum">
              <a:rPr lang="en-US" smtClean="0"/>
              <a:t>4</a:t>
            </a:fld>
            <a:endParaRPr lang="en-US" dirty="0"/>
          </a:p>
        </p:txBody>
      </p:sp>
    </p:spTree>
    <p:extLst>
      <p:ext uri="{BB962C8B-B14F-4D97-AF65-F5344CB8AC3E}">
        <p14:creationId xmlns:p14="http://schemas.microsoft.com/office/powerpoint/2010/main" val="6845233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7905A-A94E-46AA-B619-F6FFFD37745C}"/>
              </a:ext>
            </a:extLst>
          </p:cNvPr>
          <p:cNvSpPr>
            <a:spLocks noGrp="1"/>
          </p:cNvSpPr>
          <p:nvPr>
            <p:ph type="title"/>
          </p:nvPr>
        </p:nvSpPr>
        <p:spPr/>
        <p:txBody>
          <a:bodyPr>
            <a:normAutofit/>
          </a:bodyPr>
          <a:lstStyle/>
          <a:p>
            <a:r>
              <a:rPr lang="en-US" dirty="0" smtClean="0"/>
              <a:t>The Challenge</a:t>
            </a:r>
            <a:endParaRPr lang="en-US" dirty="0"/>
          </a:p>
        </p:txBody>
      </p:sp>
      <p:sp>
        <p:nvSpPr>
          <p:cNvPr id="3" name="Content Placeholder 2">
            <a:extLst>
              <a:ext uri="{FF2B5EF4-FFF2-40B4-BE49-F238E27FC236}">
                <a16:creationId xmlns:a16="http://schemas.microsoft.com/office/drawing/2014/main" id="{8A2C8ECC-F594-4BA6-BF11-16004D09C301}"/>
              </a:ext>
            </a:extLst>
          </p:cNvPr>
          <p:cNvSpPr>
            <a:spLocks noGrp="1"/>
          </p:cNvSpPr>
          <p:nvPr>
            <p:ph idx="1"/>
          </p:nvPr>
        </p:nvSpPr>
        <p:spPr/>
        <p:txBody>
          <a:bodyPr/>
          <a:lstStyle/>
          <a:p>
            <a:pPr>
              <a:spcAft>
                <a:spcPts val="1200"/>
              </a:spcAft>
            </a:pPr>
            <a:r>
              <a:rPr lang="en-US" dirty="0" smtClean="0"/>
              <a:t>Develop a </a:t>
            </a:r>
            <a:r>
              <a:rPr lang="en-US" b="1" dirty="0">
                <a:solidFill>
                  <a:srgbClr val="0070C0"/>
                </a:solidFill>
              </a:rPr>
              <a:t>communication strategy </a:t>
            </a:r>
            <a:r>
              <a:rPr lang="en-US" dirty="0" smtClean="0"/>
              <a:t>to </a:t>
            </a:r>
            <a:r>
              <a:rPr lang="en-US" dirty="0"/>
              <a:t>help explain the </a:t>
            </a:r>
            <a:r>
              <a:rPr lang="en-US" b="1" dirty="0">
                <a:solidFill>
                  <a:srgbClr val="0070C0"/>
                </a:solidFill>
              </a:rPr>
              <a:t>difference</a:t>
            </a:r>
            <a:r>
              <a:rPr lang="en-US" dirty="0"/>
              <a:t> between your state </a:t>
            </a:r>
            <a:r>
              <a:rPr lang="en-US" b="1" dirty="0">
                <a:solidFill>
                  <a:srgbClr val="0070C0"/>
                </a:solidFill>
              </a:rPr>
              <a:t>pavement performance measure </a:t>
            </a:r>
            <a:r>
              <a:rPr lang="en-US" dirty="0"/>
              <a:t>and the Federal pavement performance measure</a:t>
            </a:r>
          </a:p>
        </p:txBody>
      </p:sp>
      <p:sp>
        <p:nvSpPr>
          <p:cNvPr id="4" name="Date Placeholder 3">
            <a:extLst>
              <a:ext uri="{FF2B5EF4-FFF2-40B4-BE49-F238E27FC236}">
                <a16:creationId xmlns:a16="http://schemas.microsoft.com/office/drawing/2014/main" id="{DFF7C26B-7085-41B9-B80B-9D3CEF49E826}"/>
              </a:ext>
            </a:extLst>
          </p:cNvPr>
          <p:cNvSpPr>
            <a:spLocks noGrp="1"/>
          </p:cNvSpPr>
          <p:nvPr>
            <p:ph type="dt" sz="half" idx="10"/>
          </p:nvPr>
        </p:nvSpPr>
        <p:spPr/>
        <p:txBody>
          <a:bodyPr/>
          <a:lstStyle/>
          <a:p>
            <a:fld id="{D368EF93-CD49-48B3-9321-262E651422A9}" type="datetime4">
              <a:rPr lang="en-US" smtClean="0"/>
              <a:t>April 12, 2019</a:t>
            </a:fld>
            <a:endParaRPr lang="en-US" dirty="0"/>
          </a:p>
        </p:txBody>
      </p:sp>
      <p:sp>
        <p:nvSpPr>
          <p:cNvPr id="5" name="Slide Number Placeholder 4">
            <a:extLst>
              <a:ext uri="{FF2B5EF4-FFF2-40B4-BE49-F238E27FC236}">
                <a16:creationId xmlns:a16="http://schemas.microsoft.com/office/drawing/2014/main" id="{A0AD08A9-CBD0-4BB9-BE89-3CC539E268C6}"/>
              </a:ext>
            </a:extLst>
          </p:cNvPr>
          <p:cNvSpPr>
            <a:spLocks noGrp="1"/>
          </p:cNvSpPr>
          <p:nvPr>
            <p:ph type="sldNum" sz="quarter" idx="12"/>
          </p:nvPr>
        </p:nvSpPr>
        <p:spPr/>
        <p:txBody>
          <a:bodyPr/>
          <a:lstStyle/>
          <a:p>
            <a:fld id="{798E3BF9-598C-48E3-9DE4-63F37DAB1436}" type="slidenum">
              <a:rPr lang="en-US" smtClean="0"/>
              <a:t>5</a:t>
            </a:fld>
            <a:endParaRPr lang="en-US"/>
          </a:p>
        </p:txBody>
      </p:sp>
    </p:spTree>
    <p:extLst>
      <p:ext uri="{BB962C8B-B14F-4D97-AF65-F5344CB8AC3E}">
        <p14:creationId xmlns:p14="http://schemas.microsoft.com/office/powerpoint/2010/main" val="787428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System Level</a:t>
            </a:r>
            <a:r>
              <a:rPr lang="en-US" dirty="0" smtClean="0"/>
              <a:t/>
            </a:r>
            <a:br>
              <a:rPr lang="en-US" dirty="0" smtClean="0"/>
            </a:br>
            <a:r>
              <a:rPr lang="en-US" sz="3200" i="1" dirty="0" smtClean="0"/>
              <a:t>Perspectives Matter</a:t>
            </a:r>
            <a:endParaRPr lang="en-US" sz="3200" i="1" dirty="0"/>
          </a:p>
        </p:txBody>
      </p:sp>
      <p:sp>
        <p:nvSpPr>
          <p:cNvPr id="6" name="Rectangle 5"/>
          <p:cNvSpPr/>
          <p:nvPr/>
        </p:nvSpPr>
        <p:spPr>
          <a:xfrm>
            <a:off x="3846443" y="3607904"/>
            <a:ext cx="377687" cy="228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224130" y="3906078"/>
            <a:ext cx="377687" cy="198782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758069" y="3429000"/>
            <a:ext cx="377687" cy="24649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135756" y="3707296"/>
            <a:ext cx="377687" cy="218660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7649817" y="3476624"/>
            <a:ext cx="377687" cy="24172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027504" y="3867150"/>
            <a:ext cx="377687" cy="202675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556805" y="3476624"/>
            <a:ext cx="377687" cy="24172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9936479" y="3707296"/>
            <a:ext cx="377687" cy="218660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822960" y="3291840"/>
            <a:ext cx="2743200" cy="1200329"/>
          </a:xfrm>
          <a:prstGeom prst="rect">
            <a:avLst/>
          </a:prstGeom>
          <a:noFill/>
        </p:spPr>
        <p:txBody>
          <a:bodyPr wrap="square" rtlCol="0">
            <a:spAutoFit/>
          </a:bodyPr>
          <a:lstStyle/>
          <a:p>
            <a:r>
              <a:rPr lang="en-US" dirty="0" smtClean="0">
                <a:solidFill>
                  <a:srgbClr val="3E4D54"/>
                </a:solidFill>
              </a:rPr>
              <a:t>If your metric is </a:t>
            </a:r>
            <a:r>
              <a:rPr lang="en-US" b="1" dirty="0" smtClean="0">
                <a:solidFill>
                  <a:schemeClr val="accent5"/>
                </a:solidFill>
              </a:rPr>
              <a:t>% good</a:t>
            </a:r>
            <a:r>
              <a:rPr lang="en-US" dirty="0" smtClean="0">
                <a:solidFill>
                  <a:srgbClr val="3E4D54"/>
                </a:solidFill>
              </a:rPr>
              <a:t>, the FHWA metric will make your performance appear worse</a:t>
            </a:r>
            <a:endParaRPr lang="en-US" dirty="0">
              <a:solidFill>
                <a:srgbClr val="3E4D54"/>
              </a:solidFill>
            </a:endParaRPr>
          </a:p>
        </p:txBody>
      </p:sp>
      <p:sp>
        <p:nvSpPr>
          <p:cNvPr id="24" name="Rectangle 23"/>
          <p:cNvSpPr/>
          <p:nvPr/>
        </p:nvSpPr>
        <p:spPr>
          <a:xfrm>
            <a:off x="3931331" y="5942314"/>
            <a:ext cx="815852" cy="327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3E4D54"/>
                </a:solidFill>
              </a:rPr>
              <a:t>2013</a:t>
            </a:r>
            <a:endParaRPr lang="en-US" sz="1400" dirty="0">
              <a:solidFill>
                <a:srgbClr val="3E4D54"/>
              </a:solidFill>
            </a:endParaRPr>
          </a:p>
        </p:txBody>
      </p:sp>
      <p:sp>
        <p:nvSpPr>
          <p:cNvPr id="25" name="Rectangle 24"/>
          <p:cNvSpPr/>
          <p:nvPr/>
        </p:nvSpPr>
        <p:spPr>
          <a:xfrm>
            <a:off x="5721941" y="5971633"/>
            <a:ext cx="815852" cy="327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3E4D54"/>
                </a:solidFill>
              </a:rPr>
              <a:t>2014</a:t>
            </a:r>
            <a:endParaRPr lang="en-US" sz="1400" dirty="0">
              <a:solidFill>
                <a:srgbClr val="3E4D54"/>
              </a:solidFill>
            </a:endParaRPr>
          </a:p>
        </p:txBody>
      </p:sp>
      <p:sp>
        <p:nvSpPr>
          <p:cNvPr id="26" name="Rectangle 25"/>
          <p:cNvSpPr/>
          <p:nvPr/>
        </p:nvSpPr>
        <p:spPr>
          <a:xfrm>
            <a:off x="7643175" y="5971633"/>
            <a:ext cx="815852" cy="327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3E4D54"/>
                </a:solidFill>
              </a:rPr>
              <a:t>2015</a:t>
            </a:r>
            <a:endParaRPr lang="en-US" sz="1400" dirty="0">
              <a:solidFill>
                <a:srgbClr val="3E4D54"/>
              </a:solidFill>
            </a:endParaRPr>
          </a:p>
        </p:txBody>
      </p:sp>
      <p:sp>
        <p:nvSpPr>
          <p:cNvPr id="27" name="Rectangle 26"/>
          <p:cNvSpPr/>
          <p:nvPr/>
        </p:nvSpPr>
        <p:spPr>
          <a:xfrm>
            <a:off x="9590672" y="5971633"/>
            <a:ext cx="815852" cy="327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3E4D54"/>
                </a:solidFill>
              </a:rPr>
              <a:t>2016</a:t>
            </a:r>
            <a:endParaRPr lang="en-US" sz="1400" dirty="0">
              <a:solidFill>
                <a:srgbClr val="3E4D54"/>
              </a:solidFill>
            </a:endParaRPr>
          </a:p>
        </p:txBody>
      </p:sp>
      <p:sp>
        <p:nvSpPr>
          <p:cNvPr id="28" name="Rectangle 27"/>
          <p:cNvSpPr/>
          <p:nvPr/>
        </p:nvSpPr>
        <p:spPr>
          <a:xfrm>
            <a:off x="3491947" y="1840195"/>
            <a:ext cx="672217" cy="327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srgbClr val="3E4D54"/>
                </a:solidFill>
              </a:rPr>
              <a:t>DOT</a:t>
            </a:r>
            <a:endParaRPr lang="en-US" dirty="0">
              <a:solidFill>
                <a:srgbClr val="3E4D54"/>
              </a:solidFill>
            </a:endParaRPr>
          </a:p>
        </p:txBody>
      </p:sp>
      <p:sp>
        <p:nvSpPr>
          <p:cNvPr id="29" name="Rectangle 28"/>
          <p:cNvSpPr/>
          <p:nvPr/>
        </p:nvSpPr>
        <p:spPr>
          <a:xfrm>
            <a:off x="4163832" y="1840195"/>
            <a:ext cx="875969" cy="327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3E4D54"/>
                </a:solidFill>
              </a:rPr>
              <a:t>FHWA</a:t>
            </a:r>
            <a:endParaRPr lang="en-US" dirty="0">
              <a:solidFill>
                <a:srgbClr val="3E4D54"/>
              </a:solidFill>
            </a:endParaRPr>
          </a:p>
        </p:txBody>
      </p:sp>
      <p:sp>
        <p:nvSpPr>
          <p:cNvPr id="30" name="Rectangle 29"/>
          <p:cNvSpPr/>
          <p:nvPr/>
        </p:nvSpPr>
        <p:spPr>
          <a:xfrm>
            <a:off x="5415169" y="1840195"/>
            <a:ext cx="672217" cy="327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srgbClr val="3E4D54"/>
                </a:solidFill>
              </a:rPr>
              <a:t>DOT</a:t>
            </a:r>
            <a:endParaRPr lang="en-US" dirty="0">
              <a:solidFill>
                <a:srgbClr val="3E4D54"/>
              </a:solidFill>
            </a:endParaRPr>
          </a:p>
        </p:txBody>
      </p:sp>
      <p:sp>
        <p:nvSpPr>
          <p:cNvPr id="31" name="Rectangle 30"/>
          <p:cNvSpPr/>
          <p:nvPr/>
        </p:nvSpPr>
        <p:spPr>
          <a:xfrm>
            <a:off x="6087054" y="1840195"/>
            <a:ext cx="875969" cy="327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3E4D54"/>
                </a:solidFill>
              </a:rPr>
              <a:t>FHWA</a:t>
            </a:r>
            <a:endParaRPr lang="en-US" dirty="0">
              <a:solidFill>
                <a:srgbClr val="3E4D54"/>
              </a:solidFill>
            </a:endParaRPr>
          </a:p>
        </p:txBody>
      </p:sp>
      <p:sp>
        <p:nvSpPr>
          <p:cNvPr id="32" name="Rectangle 31"/>
          <p:cNvSpPr/>
          <p:nvPr/>
        </p:nvSpPr>
        <p:spPr>
          <a:xfrm>
            <a:off x="7287370" y="1840195"/>
            <a:ext cx="672217" cy="327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srgbClr val="3E4D54"/>
                </a:solidFill>
              </a:rPr>
              <a:t>DOT</a:t>
            </a:r>
            <a:endParaRPr lang="en-US" dirty="0">
              <a:solidFill>
                <a:srgbClr val="3E4D54"/>
              </a:solidFill>
            </a:endParaRPr>
          </a:p>
        </p:txBody>
      </p:sp>
      <p:sp>
        <p:nvSpPr>
          <p:cNvPr id="33" name="Rectangle 32"/>
          <p:cNvSpPr/>
          <p:nvPr/>
        </p:nvSpPr>
        <p:spPr>
          <a:xfrm>
            <a:off x="7959255" y="1840195"/>
            <a:ext cx="875969" cy="327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3E4D54"/>
                </a:solidFill>
              </a:rPr>
              <a:t>FHWA</a:t>
            </a:r>
            <a:endParaRPr lang="en-US" dirty="0">
              <a:solidFill>
                <a:srgbClr val="3E4D54"/>
              </a:solidFill>
            </a:endParaRPr>
          </a:p>
        </p:txBody>
      </p:sp>
      <p:sp>
        <p:nvSpPr>
          <p:cNvPr id="34" name="Rectangle 33"/>
          <p:cNvSpPr/>
          <p:nvPr/>
        </p:nvSpPr>
        <p:spPr>
          <a:xfrm>
            <a:off x="9202641" y="1840029"/>
            <a:ext cx="672217" cy="327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srgbClr val="3E4D54"/>
                </a:solidFill>
              </a:rPr>
              <a:t>DOT</a:t>
            </a:r>
            <a:endParaRPr lang="en-US" dirty="0">
              <a:solidFill>
                <a:srgbClr val="3E4D54"/>
              </a:solidFill>
            </a:endParaRPr>
          </a:p>
        </p:txBody>
      </p:sp>
      <p:sp>
        <p:nvSpPr>
          <p:cNvPr id="35" name="Rectangle 34"/>
          <p:cNvSpPr/>
          <p:nvPr/>
        </p:nvSpPr>
        <p:spPr>
          <a:xfrm>
            <a:off x="9874526" y="1840029"/>
            <a:ext cx="875969" cy="327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3E4D54"/>
                </a:solidFill>
              </a:rPr>
              <a:t>FHWA</a:t>
            </a:r>
            <a:endParaRPr lang="en-US" dirty="0">
              <a:solidFill>
                <a:srgbClr val="3E4D54"/>
              </a:solidFill>
            </a:endParaRPr>
          </a:p>
        </p:txBody>
      </p:sp>
    </p:spTree>
    <p:extLst>
      <p:ext uri="{BB962C8B-B14F-4D97-AF65-F5344CB8AC3E}">
        <p14:creationId xmlns:p14="http://schemas.microsoft.com/office/powerpoint/2010/main" val="163539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dirty="0"/>
              <a:t>System </a:t>
            </a:r>
            <a:r>
              <a:rPr lang="en-US" sz="6000" dirty="0" smtClean="0"/>
              <a:t>Level</a:t>
            </a:r>
            <a:r>
              <a:rPr lang="en-US" dirty="0" smtClean="0"/>
              <a:t/>
            </a:r>
            <a:br>
              <a:rPr lang="en-US" dirty="0" smtClean="0"/>
            </a:br>
            <a:r>
              <a:rPr lang="en-US" sz="3600" i="1" dirty="0" smtClean="0"/>
              <a:t>Perspectives </a:t>
            </a:r>
            <a:r>
              <a:rPr lang="en-US" sz="3600" i="1" dirty="0"/>
              <a:t>Matter</a:t>
            </a:r>
          </a:p>
        </p:txBody>
      </p:sp>
      <p:sp>
        <p:nvSpPr>
          <p:cNvPr id="5" name="Rectangle 4"/>
          <p:cNvSpPr/>
          <p:nvPr/>
        </p:nvSpPr>
        <p:spPr>
          <a:xfrm>
            <a:off x="3846443" y="2534478"/>
            <a:ext cx="377687" cy="335942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224130" y="2206487"/>
            <a:ext cx="377687" cy="368741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758069" y="2482850"/>
            <a:ext cx="377687" cy="341105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135756" y="2178051"/>
            <a:ext cx="377687" cy="371585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649817" y="2534478"/>
            <a:ext cx="377687" cy="33594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8027504" y="2206487"/>
            <a:ext cx="377687" cy="368741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556805" y="2574925"/>
            <a:ext cx="377687" cy="331897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936479" y="2206487"/>
            <a:ext cx="377687" cy="368741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822960" y="3291840"/>
            <a:ext cx="2743200" cy="1463040"/>
          </a:xfrm>
          <a:prstGeom prst="rect">
            <a:avLst/>
          </a:prstGeom>
          <a:noFill/>
        </p:spPr>
        <p:txBody>
          <a:bodyPr wrap="square" rtlCol="0">
            <a:spAutoFit/>
          </a:bodyPr>
          <a:lstStyle/>
          <a:p>
            <a:r>
              <a:rPr lang="en-US" dirty="0" smtClean="0">
                <a:solidFill>
                  <a:srgbClr val="3E4D54"/>
                </a:solidFill>
              </a:rPr>
              <a:t>If your metric is </a:t>
            </a:r>
            <a:r>
              <a:rPr lang="en-US" b="1" dirty="0" smtClean="0">
                <a:solidFill>
                  <a:schemeClr val="accent6"/>
                </a:solidFill>
              </a:rPr>
              <a:t>% good or fair</a:t>
            </a:r>
            <a:r>
              <a:rPr lang="en-US" dirty="0" smtClean="0">
                <a:solidFill>
                  <a:srgbClr val="3E4D54"/>
                </a:solidFill>
              </a:rPr>
              <a:t>, the FHWA metric will make your performance appear to improve </a:t>
            </a:r>
            <a:endParaRPr lang="en-US" dirty="0">
              <a:solidFill>
                <a:srgbClr val="3E4D54"/>
              </a:solidFill>
            </a:endParaRPr>
          </a:p>
        </p:txBody>
      </p:sp>
      <p:sp>
        <p:nvSpPr>
          <p:cNvPr id="14" name="Rectangle 13"/>
          <p:cNvSpPr/>
          <p:nvPr/>
        </p:nvSpPr>
        <p:spPr>
          <a:xfrm>
            <a:off x="3491947" y="1840195"/>
            <a:ext cx="672217" cy="327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srgbClr val="3E4D54"/>
                </a:solidFill>
              </a:rPr>
              <a:t>DOT</a:t>
            </a:r>
            <a:endParaRPr lang="en-US" dirty="0">
              <a:solidFill>
                <a:srgbClr val="3E4D54"/>
              </a:solidFill>
            </a:endParaRPr>
          </a:p>
        </p:txBody>
      </p:sp>
      <p:sp>
        <p:nvSpPr>
          <p:cNvPr id="15" name="Rectangle 14"/>
          <p:cNvSpPr/>
          <p:nvPr/>
        </p:nvSpPr>
        <p:spPr>
          <a:xfrm>
            <a:off x="4163832" y="1840195"/>
            <a:ext cx="875969" cy="327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3E4D54"/>
                </a:solidFill>
              </a:rPr>
              <a:t>FHWA</a:t>
            </a:r>
            <a:endParaRPr lang="en-US" dirty="0">
              <a:solidFill>
                <a:srgbClr val="3E4D54"/>
              </a:solidFill>
            </a:endParaRPr>
          </a:p>
        </p:txBody>
      </p:sp>
      <p:sp>
        <p:nvSpPr>
          <p:cNvPr id="16" name="Rectangle 15"/>
          <p:cNvSpPr/>
          <p:nvPr/>
        </p:nvSpPr>
        <p:spPr>
          <a:xfrm>
            <a:off x="5415169" y="1840195"/>
            <a:ext cx="672217" cy="327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srgbClr val="3E4D54"/>
                </a:solidFill>
              </a:rPr>
              <a:t>DOT</a:t>
            </a:r>
            <a:endParaRPr lang="en-US" dirty="0">
              <a:solidFill>
                <a:srgbClr val="3E4D54"/>
              </a:solidFill>
            </a:endParaRPr>
          </a:p>
        </p:txBody>
      </p:sp>
      <p:sp>
        <p:nvSpPr>
          <p:cNvPr id="17" name="Rectangle 16"/>
          <p:cNvSpPr/>
          <p:nvPr/>
        </p:nvSpPr>
        <p:spPr>
          <a:xfrm>
            <a:off x="6087054" y="1840195"/>
            <a:ext cx="875969" cy="327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3E4D54"/>
                </a:solidFill>
              </a:rPr>
              <a:t>FHWA</a:t>
            </a:r>
            <a:endParaRPr lang="en-US" dirty="0">
              <a:solidFill>
                <a:srgbClr val="3E4D54"/>
              </a:solidFill>
            </a:endParaRPr>
          </a:p>
        </p:txBody>
      </p:sp>
      <p:sp>
        <p:nvSpPr>
          <p:cNvPr id="18" name="Rectangle 17"/>
          <p:cNvSpPr/>
          <p:nvPr/>
        </p:nvSpPr>
        <p:spPr>
          <a:xfrm>
            <a:off x="7287370" y="1840195"/>
            <a:ext cx="672217" cy="327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srgbClr val="3E4D54"/>
                </a:solidFill>
              </a:rPr>
              <a:t>DOT</a:t>
            </a:r>
            <a:endParaRPr lang="en-US" dirty="0">
              <a:solidFill>
                <a:srgbClr val="3E4D54"/>
              </a:solidFill>
            </a:endParaRPr>
          </a:p>
        </p:txBody>
      </p:sp>
      <p:sp>
        <p:nvSpPr>
          <p:cNvPr id="19" name="Rectangle 18"/>
          <p:cNvSpPr/>
          <p:nvPr/>
        </p:nvSpPr>
        <p:spPr>
          <a:xfrm>
            <a:off x="7959255" y="1840195"/>
            <a:ext cx="875969" cy="327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3E4D54"/>
                </a:solidFill>
              </a:rPr>
              <a:t>FHWA</a:t>
            </a:r>
            <a:endParaRPr lang="en-US" dirty="0">
              <a:solidFill>
                <a:srgbClr val="3E4D54"/>
              </a:solidFill>
            </a:endParaRPr>
          </a:p>
        </p:txBody>
      </p:sp>
      <p:sp>
        <p:nvSpPr>
          <p:cNvPr id="20" name="Rectangle 19"/>
          <p:cNvSpPr/>
          <p:nvPr/>
        </p:nvSpPr>
        <p:spPr>
          <a:xfrm>
            <a:off x="9202641" y="1840029"/>
            <a:ext cx="672217" cy="327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srgbClr val="3E4D54"/>
                </a:solidFill>
              </a:rPr>
              <a:t>DOT</a:t>
            </a:r>
            <a:endParaRPr lang="en-US" dirty="0">
              <a:solidFill>
                <a:srgbClr val="3E4D54"/>
              </a:solidFill>
            </a:endParaRPr>
          </a:p>
        </p:txBody>
      </p:sp>
      <p:sp>
        <p:nvSpPr>
          <p:cNvPr id="21" name="Rectangle 20"/>
          <p:cNvSpPr/>
          <p:nvPr/>
        </p:nvSpPr>
        <p:spPr>
          <a:xfrm>
            <a:off x="9874526" y="1840029"/>
            <a:ext cx="875969" cy="327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3E4D54"/>
                </a:solidFill>
              </a:rPr>
              <a:t>FHWA</a:t>
            </a:r>
            <a:endParaRPr lang="en-US" dirty="0">
              <a:solidFill>
                <a:srgbClr val="3E4D54"/>
              </a:solidFill>
            </a:endParaRPr>
          </a:p>
        </p:txBody>
      </p:sp>
      <p:sp>
        <p:nvSpPr>
          <p:cNvPr id="26" name="Rectangle 25"/>
          <p:cNvSpPr/>
          <p:nvPr/>
        </p:nvSpPr>
        <p:spPr>
          <a:xfrm>
            <a:off x="3931331" y="5942314"/>
            <a:ext cx="815852" cy="327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3E4D54"/>
                </a:solidFill>
              </a:rPr>
              <a:t>2013</a:t>
            </a:r>
            <a:endParaRPr lang="en-US" sz="1400" dirty="0">
              <a:solidFill>
                <a:srgbClr val="3E4D54"/>
              </a:solidFill>
            </a:endParaRPr>
          </a:p>
        </p:txBody>
      </p:sp>
      <p:sp>
        <p:nvSpPr>
          <p:cNvPr id="27" name="Rectangle 26"/>
          <p:cNvSpPr/>
          <p:nvPr/>
        </p:nvSpPr>
        <p:spPr>
          <a:xfrm>
            <a:off x="5721941" y="5971633"/>
            <a:ext cx="815852" cy="327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3E4D54"/>
                </a:solidFill>
              </a:rPr>
              <a:t>2014</a:t>
            </a:r>
            <a:endParaRPr lang="en-US" sz="1400" dirty="0">
              <a:solidFill>
                <a:srgbClr val="3E4D54"/>
              </a:solidFill>
            </a:endParaRPr>
          </a:p>
        </p:txBody>
      </p:sp>
      <p:sp>
        <p:nvSpPr>
          <p:cNvPr id="28" name="Rectangle 27"/>
          <p:cNvSpPr/>
          <p:nvPr/>
        </p:nvSpPr>
        <p:spPr>
          <a:xfrm>
            <a:off x="7643175" y="5971633"/>
            <a:ext cx="815852" cy="327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3E4D54"/>
                </a:solidFill>
              </a:rPr>
              <a:t>2015</a:t>
            </a:r>
            <a:endParaRPr lang="en-US" sz="1400" dirty="0">
              <a:solidFill>
                <a:srgbClr val="3E4D54"/>
              </a:solidFill>
            </a:endParaRPr>
          </a:p>
        </p:txBody>
      </p:sp>
      <p:sp>
        <p:nvSpPr>
          <p:cNvPr id="29" name="Rectangle 28"/>
          <p:cNvSpPr/>
          <p:nvPr/>
        </p:nvSpPr>
        <p:spPr>
          <a:xfrm>
            <a:off x="9590672" y="5971633"/>
            <a:ext cx="815852" cy="327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3E4D54"/>
                </a:solidFill>
              </a:rPr>
              <a:t>2016</a:t>
            </a:r>
            <a:endParaRPr lang="en-US" sz="1400" dirty="0">
              <a:solidFill>
                <a:srgbClr val="3E4D54"/>
              </a:solidFill>
            </a:endParaRPr>
          </a:p>
        </p:txBody>
      </p:sp>
    </p:spTree>
    <p:extLst>
      <p:ext uri="{BB962C8B-B14F-4D97-AF65-F5344CB8AC3E}">
        <p14:creationId xmlns:p14="http://schemas.microsoft.com/office/powerpoint/2010/main" val="707273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dirty="0"/>
              <a:t>System </a:t>
            </a:r>
            <a:r>
              <a:rPr lang="en-US" sz="6000" dirty="0" smtClean="0"/>
              <a:t>Level</a:t>
            </a:r>
            <a:br>
              <a:rPr lang="en-US" sz="6000" dirty="0" smtClean="0"/>
            </a:br>
            <a:r>
              <a:rPr lang="en-US" sz="3600" i="1" dirty="0" smtClean="0"/>
              <a:t>Perspectives </a:t>
            </a:r>
            <a:r>
              <a:rPr lang="en-US" sz="3600" i="1" dirty="0"/>
              <a:t>Matter</a:t>
            </a:r>
          </a:p>
        </p:txBody>
      </p:sp>
      <p:sp>
        <p:nvSpPr>
          <p:cNvPr id="5" name="Rectangle 4"/>
          <p:cNvSpPr/>
          <p:nvPr/>
        </p:nvSpPr>
        <p:spPr>
          <a:xfrm>
            <a:off x="3846443" y="2155825"/>
            <a:ext cx="377687" cy="3786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224130" y="2155826"/>
            <a:ext cx="377687" cy="5066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758069" y="2155826"/>
            <a:ext cx="377687"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135756" y="2155825"/>
            <a:ext cx="377687" cy="2743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649817" y="2155102"/>
            <a:ext cx="377687" cy="3793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8027504" y="2155102"/>
            <a:ext cx="377687" cy="5138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556805" y="2155101"/>
            <a:ext cx="377687" cy="423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936479" y="2155102"/>
            <a:ext cx="377687" cy="5138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822960" y="3291840"/>
            <a:ext cx="2743200" cy="1463040"/>
          </a:xfrm>
          <a:prstGeom prst="rect">
            <a:avLst/>
          </a:prstGeom>
          <a:noFill/>
        </p:spPr>
        <p:txBody>
          <a:bodyPr wrap="square" rtlCol="0">
            <a:spAutoFit/>
          </a:bodyPr>
          <a:lstStyle/>
          <a:p>
            <a:r>
              <a:rPr lang="en-US" dirty="0" smtClean="0">
                <a:solidFill>
                  <a:srgbClr val="3E4D54"/>
                </a:solidFill>
              </a:rPr>
              <a:t>If your metric is </a:t>
            </a:r>
            <a:r>
              <a:rPr lang="en-US" b="1" dirty="0" smtClean="0">
                <a:solidFill>
                  <a:schemeClr val="accent2"/>
                </a:solidFill>
              </a:rPr>
              <a:t>% poor</a:t>
            </a:r>
            <a:r>
              <a:rPr lang="en-US" dirty="0" smtClean="0">
                <a:solidFill>
                  <a:srgbClr val="3E4D54"/>
                </a:solidFill>
              </a:rPr>
              <a:t>, the FHWA metric will make your performance appear to improve significantly</a:t>
            </a:r>
            <a:endParaRPr lang="en-US" dirty="0">
              <a:solidFill>
                <a:srgbClr val="3E4D54"/>
              </a:solidFill>
            </a:endParaRPr>
          </a:p>
        </p:txBody>
      </p:sp>
      <p:sp>
        <p:nvSpPr>
          <p:cNvPr id="26" name="Rectangle 25"/>
          <p:cNvSpPr/>
          <p:nvPr/>
        </p:nvSpPr>
        <p:spPr>
          <a:xfrm>
            <a:off x="3931331" y="5942314"/>
            <a:ext cx="815852" cy="327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3E4D54"/>
                </a:solidFill>
              </a:rPr>
              <a:t>2013</a:t>
            </a:r>
            <a:endParaRPr lang="en-US" sz="1400" dirty="0">
              <a:solidFill>
                <a:srgbClr val="3E4D54"/>
              </a:solidFill>
            </a:endParaRPr>
          </a:p>
        </p:txBody>
      </p:sp>
      <p:sp>
        <p:nvSpPr>
          <p:cNvPr id="27" name="Rectangle 26"/>
          <p:cNvSpPr/>
          <p:nvPr/>
        </p:nvSpPr>
        <p:spPr>
          <a:xfrm>
            <a:off x="5721941" y="5971633"/>
            <a:ext cx="815852" cy="327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3E4D54"/>
                </a:solidFill>
              </a:rPr>
              <a:t>2014</a:t>
            </a:r>
            <a:endParaRPr lang="en-US" sz="1400" dirty="0">
              <a:solidFill>
                <a:srgbClr val="3E4D54"/>
              </a:solidFill>
            </a:endParaRPr>
          </a:p>
        </p:txBody>
      </p:sp>
      <p:sp>
        <p:nvSpPr>
          <p:cNvPr id="28" name="Rectangle 27"/>
          <p:cNvSpPr/>
          <p:nvPr/>
        </p:nvSpPr>
        <p:spPr>
          <a:xfrm>
            <a:off x="7643175" y="5971633"/>
            <a:ext cx="815852" cy="327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3E4D54"/>
                </a:solidFill>
              </a:rPr>
              <a:t>2015</a:t>
            </a:r>
            <a:endParaRPr lang="en-US" sz="1400" dirty="0">
              <a:solidFill>
                <a:srgbClr val="3E4D54"/>
              </a:solidFill>
            </a:endParaRPr>
          </a:p>
        </p:txBody>
      </p:sp>
      <p:sp>
        <p:nvSpPr>
          <p:cNvPr id="29" name="Rectangle 28"/>
          <p:cNvSpPr/>
          <p:nvPr/>
        </p:nvSpPr>
        <p:spPr>
          <a:xfrm>
            <a:off x="9590672" y="5971633"/>
            <a:ext cx="815852" cy="327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3E4D54"/>
                </a:solidFill>
              </a:rPr>
              <a:t>2016</a:t>
            </a:r>
            <a:endParaRPr lang="en-US" sz="1400" dirty="0">
              <a:solidFill>
                <a:srgbClr val="3E4D54"/>
              </a:solidFill>
            </a:endParaRPr>
          </a:p>
        </p:txBody>
      </p:sp>
      <p:sp>
        <p:nvSpPr>
          <p:cNvPr id="30" name="Rectangle 29"/>
          <p:cNvSpPr/>
          <p:nvPr/>
        </p:nvSpPr>
        <p:spPr>
          <a:xfrm>
            <a:off x="3491947" y="1840195"/>
            <a:ext cx="672217" cy="327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srgbClr val="3E4D54"/>
                </a:solidFill>
              </a:rPr>
              <a:t>DOT</a:t>
            </a:r>
            <a:endParaRPr lang="en-US" dirty="0">
              <a:solidFill>
                <a:srgbClr val="3E4D54"/>
              </a:solidFill>
            </a:endParaRPr>
          </a:p>
        </p:txBody>
      </p:sp>
      <p:sp>
        <p:nvSpPr>
          <p:cNvPr id="31" name="Rectangle 30"/>
          <p:cNvSpPr/>
          <p:nvPr/>
        </p:nvSpPr>
        <p:spPr>
          <a:xfrm>
            <a:off x="4163832" y="1840195"/>
            <a:ext cx="875969" cy="327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3E4D54"/>
                </a:solidFill>
              </a:rPr>
              <a:t>FHWA</a:t>
            </a:r>
            <a:endParaRPr lang="en-US" dirty="0">
              <a:solidFill>
                <a:srgbClr val="3E4D54"/>
              </a:solidFill>
            </a:endParaRPr>
          </a:p>
        </p:txBody>
      </p:sp>
      <p:sp>
        <p:nvSpPr>
          <p:cNvPr id="32" name="Rectangle 31"/>
          <p:cNvSpPr/>
          <p:nvPr/>
        </p:nvSpPr>
        <p:spPr>
          <a:xfrm>
            <a:off x="5415169" y="1840195"/>
            <a:ext cx="672217" cy="327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srgbClr val="3E4D54"/>
                </a:solidFill>
              </a:rPr>
              <a:t>DOT</a:t>
            </a:r>
            <a:endParaRPr lang="en-US" dirty="0">
              <a:solidFill>
                <a:srgbClr val="3E4D54"/>
              </a:solidFill>
            </a:endParaRPr>
          </a:p>
        </p:txBody>
      </p:sp>
      <p:sp>
        <p:nvSpPr>
          <p:cNvPr id="33" name="Rectangle 32"/>
          <p:cNvSpPr/>
          <p:nvPr/>
        </p:nvSpPr>
        <p:spPr>
          <a:xfrm>
            <a:off x="6087054" y="1840195"/>
            <a:ext cx="875969" cy="327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3E4D54"/>
                </a:solidFill>
              </a:rPr>
              <a:t>FHWA</a:t>
            </a:r>
            <a:endParaRPr lang="en-US" dirty="0">
              <a:solidFill>
                <a:srgbClr val="3E4D54"/>
              </a:solidFill>
            </a:endParaRPr>
          </a:p>
        </p:txBody>
      </p:sp>
      <p:sp>
        <p:nvSpPr>
          <p:cNvPr id="34" name="Rectangle 33"/>
          <p:cNvSpPr/>
          <p:nvPr/>
        </p:nvSpPr>
        <p:spPr>
          <a:xfrm>
            <a:off x="7287370" y="1840195"/>
            <a:ext cx="672217" cy="327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srgbClr val="3E4D54"/>
                </a:solidFill>
              </a:rPr>
              <a:t>DOT</a:t>
            </a:r>
            <a:endParaRPr lang="en-US" dirty="0">
              <a:solidFill>
                <a:srgbClr val="3E4D54"/>
              </a:solidFill>
            </a:endParaRPr>
          </a:p>
        </p:txBody>
      </p:sp>
      <p:sp>
        <p:nvSpPr>
          <p:cNvPr id="35" name="Rectangle 34"/>
          <p:cNvSpPr/>
          <p:nvPr/>
        </p:nvSpPr>
        <p:spPr>
          <a:xfrm>
            <a:off x="7959255" y="1840195"/>
            <a:ext cx="875969" cy="327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3E4D54"/>
                </a:solidFill>
              </a:rPr>
              <a:t>FHWA</a:t>
            </a:r>
            <a:endParaRPr lang="en-US" dirty="0">
              <a:solidFill>
                <a:srgbClr val="3E4D54"/>
              </a:solidFill>
            </a:endParaRPr>
          </a:p>
        </p:txBody>
      </p:sp>
      <p:sp>
        <p:nvSpPr>
          <p:cNvPr id="36" name="Rectangle 35"/>
          <p:cNvSpPr/>
          <p:nvPr/>
        </p:nvSpPr>
        <p:spPr>
          <a:xfrm>
            <a:off x="9202641" y="1840029"/>
            <a:ext cx="672217" cy="327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srgbClr val="3E4D54"/>
                </a:solidFill>
              </a:rPr>
              <a:t>DOT</a:t>
            </a:r>
            <a:endParaRPr lang="en-US" dirty="0">
              <a:solidFill>
                <a:srgbClr val="3E4D54"/>
              </a:solidFill>
            </a:endParaRPr>
          </a:p>
        </p:txBody>
      </p:sp>
      <p:sp>
        <p:nvSpPr>
          <p:cNvPr id="37" name="Rectangle 36"/>
          <p:cNvSpPr/>
          <p:nvPr/>
        </p:nvSpPr>
        <p:spPr>
          <a:xfrm>
            <a:off x="9874526" y="1840029"/>
            <a:ext cx="875969" cy="327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3E4D54"/>
                </a:solidFill>
              </a:rPr>
              <a:t>FHWA</a:t>
            </a:r>
            <a:endParaRPr lang="en-US" dirty="0">
              <a:solidFill>
                <a:srgbClr val="3E4D54"/>
              </a:solidFill>
            </a:endParaRPr>
          </a:p>
        </p:txBody>
      </p:sp>
    </p:spTree>
    <p:extLst>
      <p:ext uri="{BB962C8B-B14F-4D97-AF65-F5344CB8AC3E}">
        <p14:creationId xmlns:p14="http://schemas.microsoft.com/office/powerpoint/2010/main" val="319767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800" dirty="0" smtClean="0"/>
              <a:t>Common Messaging Themes</a:t>
            </a:r>
            <a:endParaRPr lang="en-US" sz="4800" dirty="0"/>
          </a:p>
        </p:txBody>
      </p:sp>
      <p:sp>
        <p:nvSpPr>
          <p:cNvPr id="7" name="Text Placeholder 6"/>
          <p:cNvSpPr>
            <a:spLocks noGrp="1"/>
          </p:cNvSpPr>
          <p:nvPr>
            <p:ph type="body" idx="1"/>
          </p:nvPr>
        </p:nvSpPr>
        <p:spPr>
          <a:xfrm>
            <a:off x="6138153" y="4649097"/>
            <a:ext cx="5706843" cy="1500187"/>
          </a:xfrm>
        </p:spPr>
        <p:txBody>
          <a:bodyPr>
            <a:normAutofit/>
          </a:bodyPr>
          <a:lstStyle/>
          <a:p>
            <a:endParaRPr lang="en-US" sz="2250" dirty="0"/>
          </a:p>
        </p:txBody>
      </p:sp>
      <p:sp>
        <p:nvSpPr>
          <p:cNvPr id="5" name="Slide Number Placeholder 4"/>
          <p:cNvSpPr>
            <a:spLocks noGrp="1"/>
          </p:cNvSpPr>
          <p:nvPr>
            <p:ph type="sldNum" sz="quarter" idx="12"/>
          </p:nvPr>
        </p:nvSpPr>
        <p:spPr/>
        <p:txBody>
          <a:bodyPr/>
          <a:lstStyle/>
          <a:p>
            <a:fld id="{798E3BF9-598C-48E3-9DE4-63F37DAB1436}" type="slidenum">
              <a:rPr lang="en-US" smtClean="0"/>
              <a:t>9</a:t>
            </a:fld>
            <a:endParaRPr lang="en-US" dirty="0"/>
          </a:p>
        </p:txBody>
      </p:sp>
    </p:spTree>
    <p:extLst>
      <p:ext uri="{BB962C8B-B14F-4D97-AF65-F5344CB8AC3E}">
        <p14:creationId xmlns:p14="http://schemas.microsoft.com/office/powerpoint/2010/main" val="12563402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8551.145">
      <a:dk1>
        <a:sysClr val="windowText" lastClr="000000"/>
      </a:dk1>
      <a:lt1>
        <a:sysClr val="window" lastClr="FFFFFF"/>
      </a:lt1>
      <a:dk2>
        <a:srgbClr val="44546A"/>
      </a:dk2>
      <a:lt2>
        <a:srgbClr val="E7E6E6"/>
      </a:lt2>
      <a:accent1>
        <a:srgbClr val="993366"/>
      </a:accent1>
      <a:accent2>
        <a:srgbClr val="FF595E"/>
      </a:accent2>
      <a:accent3>
        <a:srgbClr val="FFCA3A"/>
      </a:accent3>
      <a:accent4>
        <a:srgbClr val="8AC926"/>
      </a:accent4>
      <a:accent5>
        <a:srgbClr val="1982C4"/>
      </a:accent5>
      <a:accent6>
        <a:srgbClr val="32A287"/>
      </a:accent6>
      <a:hlink>
        <a:srgbClr val="0563C1"/>
      </a:hlink>
      <a:folHlink>
        <a:srgbClr val="954F72"/>
      </a:folHlink>
    </a:clrScheme>
    <a:fontScheme name="Custom 1">
      <a:majorFont>
        <a:latin typeface="Nirmala UI"/>
        <a:ea typeface=""/>
        <a:cs typeface=""/>
      </a:majorFont>
      <a:minorFont>
        <a:latin typeface="Nirmala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470</TotalTime>
  <Words>999</Words>
  <Application>Microsoft Office PowerPoint</Application>
  <PresentationFormat>Widescreen</PresentationFormat>
  <Paragraphs>148</Paragraphs>
  <Slides>27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Nirmala UI</vt:lpstr>
      <vt:lpstr>Office Theme</vt:lpstr>
      <vt:lpstr>Process and Findings</vt:lpstr>
      <vt:lpstr>The Event</vt:lpstr>
      <vt:lpstr>NCHRP 20-24 Task 124 Performance Management Reporting Peer Exchange</vt:lpstr>
      <vt:lpstr>The Challenge</vt:lpstr>
      <vt:lpstr>The Challenge</vt:lpstr>
      <vt:lpstr>System Level Perspectives Matter</vt:lpstr>
      <vt:lpstr>System Level Perspectives Matter</vt:lpstr>
      <vt:lpstr>System Level Perspectives Matter</vt:lpstr>
      <vt:lpstr>Common Messaging Themes</vt:lpstr>
      <vt:lpstr>Perspectives: Power in Data</vt:lpstr>
      <vt:lpstr>Perspectives: State Flexibility</vt:lpstr>
      <vt:lpstr>Shared Goals</vt:lpstr>
      <vt:lpstr>Key Points</vt:lpstr>
      <vt:lpstr>Reminders</vt:lpstr>
      <vt:lpstr>State DOT Specific Examples</vt:lpstr>
      <vt:lpstr>California Asset and System</vt:lpstr>
      <vt:lpstr>Massachusetts Thresholds and Distresses</vt:lpstr>
      <vt:lpstr>Rhode Island Sampling Comparison</vt:lpstr>
      <vt:lpstr>Michigan Geographic Comparison</vt:lpstr>
      <vt:lpstr>Minnesota Trend Comparison</vt:lpstr>
      <vt:lpstr>South Carolina Stacked Bar Comparison</vt:lpstr>
      <vt:lpstr>Process and Findings</vt:lpstr>
      <vt:lpstr>Additional State DOT Specific Data Examples</vt:lpstr>
      <vt:lpstr>Washington Frequency and Coverage </vt:lpstr>
      <vt:lpstr>Arizona Segments</vt:lpstr>
      <vt:lpstr>Kansas Crack Severity</vt:lpstr>
      <vt:lpstr>California International Roughness Index (IRI) on 45 MPH Roads</vt:lpstr>
    </vt:vector>
  </TitlesOfParts>
  <Company>Cambridge Systematics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Zissman</dc:creator>
  <cp:lastModifiedBy>Nathan Higgins</cp:lastModifiedBy>
  <cp:revision>58</cp:revision>
  <dcterms:created xsi:type="dcterms:W3CDTF">2018-08-28T18:23:17Z</dcterms:created>
  <dcterms:modified xsi:type="dcterms:W3CDTF">2019-04-12T18:41:59Z</dcterms:modified>
</cp:coreProperties>
</file>